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6"/>
  </p:notesMasterIdLst>
  <p:handoutMasterIdLst>
    <p:handoutMasterId r:id="rId67"/>
  </p:handoutMasterIdLst>
  <p:sldIdLst>
    <p:sldId id="256" r:id="rId2"/>
    <p:sldId id="322" r:id="rId3"/>
    <p:sldId id="328" r:id="rId4"/>
    <p:sldId id="329" r:id="rId5"/>
    <p:sldId id="330" r:id="rId6"/>
    <p:sldId id="331" r:id="rId7"/>
    <p:sldId id="332" r:id="rId8"/>
    <p:sldId id="333" r:id="rId9"/>
    <p:sldId id="334" r:id="rId10"/>
    <p:sldId id="335" r:id="rId11"/>
    <p:sldId id="336" r:id="rId12"/>
    <p:sldId id="337" r:id="rId13"/>
    <p:sldId id="338" r:id="rId14"/>
    <p:sldId id="340" r:id="rId15"/>
    <p:sldId id="350" r:id="rId16"/>
    <p:sldId id="351" r:id="rId17"/>
    <p:sldId id="339" r:id="rId18"/>
    <p:sldId id="341" r:id="rId19"/>
    <p:sldId id="342" r:id="rId20"/>
    <p:sldId id="344" r:id="rId21"/>
    <p:sldId id="346" r:id="rId22"/>
    <p:sldId id="348" r:id="rId23"/>
    <p:sldId id="343" r:id="rId24"/>
    <p:sldId id="352" r:id="rId25"/>
    <p:sldId id="349" r:id="rId26"/>
    <p:sldId id="353" r:id="rId27"/>
    <p:sldId id="355" r:id="rId28"/>
    <p:sldId id="356" r:id="rId29"/>
    <p:sldId id="357" r:id="rId30"/>
    <p:sldId id="327" r:id="rId31"/>
    <p:sldId id="325" r:id="rId32"/>
    <p:sldId id="326" r:id="rId33"/>
    <p:sldId id="323" r:id="rId34"/>
    <p:sldId id="284" r:id="rId35"/>
    <p:sldId id="297" r:id="rId36"/>
    <p:sldId id="285" r:id="rId37"/>
    <p:sldId id="286" r:id="rId38"/>
    <p:sldId id="287" r:id="rId39"/>
    <p:sldId id="288" r:id="rId40"/>
    <p:sldId id="298" r:id="rId41"/>
    <p:sldId id="324" r:id="rId42"/>
    <p:sldId id="289" r:id="rId43"/>
    <p:sldId id="299" r:id="rId44"/>
    <p:sldId id="302" r:id="rId45"/>
    <p:sldId id="361" r:id="rId46"/>
    <p:sldId id="359" r:id="rId47"/>
    <p:sldId id="360" r:id="rId48"/>
    <p:sldId id="305" r:id="rId49"/>
    <p:sldId id="306" r:id="rId50"/>
    <p:sldId id="307" r:id="rId51"/>
    <p:sldId id="308" r:id="rId52"/>
    <p:sldId id="310" r:id="rId53"/>
    <p:sldId id="311" r:id="rId54"/>
    <p:sldId id="320" r:id="rId55"/>
    <p:sldId id="312" r:id="rId56"/>
    <p:sldId id="313" r:id="rId57"/>
    <p:sldId id="317" r:id="rId58"/>
    <p:sldId id="318" r:id="rId59"/>
    <p:sldId id="314" r:id="rId60"/>
    <p:sldId id="315" r:id="rId61"/>
    <p:sldId id="309" r:id="rId62"/>
    <p:sldId id="300" r:id="rId63"/>
    <p:sldId id="301" r:id="rId64"/>
    <p:sldId id="358" r:id="rId65"/>
  </p:sldIdLst>
  <p:sldSz cx="9144000" cy="5143500" type="screen16x9"/>
  <p:notesSz cx="6858000" cy="9144000"/>
  <p:embeddedFontLst>
    <p:embeddedFont>
      <p:font typeface="Sniglet" panose="020B0604020202020204" charset="0"/>
      <p:regular r:id="rId68"/>
    </p:embeddedFont>
    <p:embeddedFont>
      <p:font typeface="Calibri Light" panose="020F0302020204030204" pitchFamily="34" charset="0"/>
      <p:regular r:id="rId69"/>
      <p:italic r:id="rId70"/>
    </p:embeddedFont>
    <p:embeddedFont>
      <p:font typeface="Bahnschrift Light Condensed" panose="020B0502040204020203" pitchFamily="34" charset="0"/>
      <p:regular r:id="rId71"/>
    </p:embeddedFont>
    <p:embeddedFont>
      <p:font typeface="Brush Script MT" panose="03060802040406070304" pitchFamily="66" charset="0"/>
      <p:italic r:id="rId72"/>
    </p:embeddedFont>
    <p:embeddedFont>
      <p:font typeface="Dosis" panose="020B0604020202020204" charset="0"/>
      <p:regular r:id="rId73"/>
      <p:bold r:id="rId74"/>
    </p:embeddedFont>
    <p:embeddedFont>
      <p:font typeface="Helvetica" panose="020B060402020202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995" autoAdjust="0"/>
  </p:normalViewPr>
  <p:slideViewPr>
    <p:cSldViewPr snapToGrid="0">
      <p:cViewPr>
        <p:scale>
          <a:sx n="100" d="100"/>
          <a:sy n="100" d="100"/>
        </p:scale>
        <p:origin x="1662" y="624"/>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7.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11/5/2019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9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998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142426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1ADA21E2-91A5-4334-9E2D-B7B3C659E9EA}" type="datetimeFigureOut">
              <a:rPr lang="en-US" smtClean="0"/>
              <a:t>11/5/2019</a:t>
            </a:fld>
            <a:endParaRPr 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CFE913E-CD96-45F9-BE75-EACD373D2274}" type="slidenum">
              <a:rPr lang="en-US" smtClean="0"/>
              <a:t>‹#›</a:t>
            </a:fld>
            <a:endParaRPr lang="en-US"/>
          </a:p>
        </p:txBody>
      </p:sp>
    </p:spTree>
    <p:extLst>
      <p:ext uri="{BB962C8B-B14F-4D97-AF65-F5344CB8AC3E}">
        <p14:creationId xmlns:p14="http://schemas.microsoft.com/office/powerpoint/2010/main" val="335552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9" r:id="rId4"/>
    <p:sldLayoutId id="2147483660" r:id="rId5"/>
    <p:sldLayoutId id="214748366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omputer_worm" TargetMode="External"/><Relationship Id="rId2" Type="http://schemas.openxmlformats.org/officeDocument/2006/relationships/hyperlink" Target="https://en.wikipedia.org/wiki/Spam_(electronic)" TargetMode="External"/><Relationship Id="rId1" Type="http://schemas.openxmlformats.org/officeDocument/2006/relationships/slideLayout" Target="../slideLayouts/slideLayout6.xml"/><Relationship Id="rId4" Type="http://schemas.openxmlformats.org/officeDocument/2006/relationships/hyperlink" Target="https://en.wikipedia.org/wiki/Blacklist_(computi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emailaddressmanager.com/tips/spam-header.html" TargetMode="External"/><Relationship Id="rId2" Type="http://schemas.openxmlformats.org/officeDocument/2006/relationships/hyperlink" Target="https://cr.yp.to/immhf/envelope.html" TargetMode="External"/><Relationship Id="rId1" Type="http://schemas.openxmlformats.org/officeDocument/2006/relationships/slideLayout" Target="../slideLayouts/slideLayout6.xml"/><Relationship Id="rId4" Type="http://schemas.openxmlformats.org/officeDocument/2006/relationships/hyperlink" Target="https://www.pobox.com/helpspot/index.php?pg=kb.printer.friendly&amp;id=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Email Forensics</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1 (</a:t>
            </a:r>
            <a:r>
              <a:rPr lang="en-US" dirty="0"/>
              <a:t>POP3</a:t>
            </a:r>
            <a:r>
              <a:rPr lang="en-US" dirty="0" smtClean="0"/>
              <a:t>)</a:t>
            </a:r>
            <a:endParaRPr lang="en-US" dirty="0"/>
          </a:p>
        </p:txBody>
      </p:sp>
      <p:sp>
        <p:nvSpPr>
          <p:cNvPr id="4" name="Text Placeholder 3"/>
          <p:cNvSpPr>
            <a:spLocks noGrp="1"/>
          </p:cNvSpPr>
          <p:nvPr>
            <p:ph type="body" idx="1"/>
          </p:nvPr>
        </p:nvSpPr>
        <p:spPr/>
        <p:txBody>
          <a:bodyPr/>
          <a:lstStyle/>
          <a:p>
            <a:r>
              <a:rPr lang="en-US" dirty="0"/>
              <a:t>Post Office Protocol version 3 (</a:t>
            </a:r>
            <a:r>
              <a:rPr lang="en-US" dirty="0" smtClean="0"/>
              <a:t>POP3)</a:t>
            </a:r>
          </a:p>
          <a:p>
            <a:pPr lvl="1"/>
            <a:r>
              <a:rPr lang="en-US" dirty="0" smtClean="0"/>
              <a:t>Retrieve emails from email servers</a:t>
            </a:r>
          </a:p>
          <a:p>
            <a:pPr lvl="1"/>
            <a:r>
              <a:rPr lang="en-US" dirty="0" smtClean="0"/>
              <a:t>Remove from the server</a:t>
            </a:r>
          </a:p>
          <a:p>
            <a:pPr lvl="1"/>
            <a:r>
              <a:rPr lang="en-US" dirty="0" smtClean="0"/>
              <a:t>Limited functions, but easier to implement</a:t>
            </a:r>
          </a:p>
          <a:p>
            <a:pPr lvl="1"/>
            <a:r>
              <a:rPr lang="en-US" dirty="0" smtClean="0"/>
              <a:t>Becoming </a:t>
            </a:r>
            <a:r>
              <a:rPr lang="en-US" dirty="0"/>
              <a:t>obsolete</a:t>
            </a:r>
            <a:endParaRPr lang="en-US" dirty="0" smtClean="0"/>
          </a:p>
          <a:p>
            <a:pPr lvl="1"/>
            <a:r>
              <a:rPr lang="en-US" dirty="0"/>
              <a:t>Investigation must be at </a:t>
            </a:r>
            <a:r>
              <a:rPr lang="en-US" dirty="0" smtClean="0"/>
              <a:t>the workstation</a:t>
            </a:r>
            <a:r>
              <a:rPr lang="en-US" dirty="0"/>
              <a:t>.</a:t>
            </a:r>
          </a:p>
          <a:p>
            <a:pPr lvl="1"/>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698091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2 (IMAP)</a:t>
            </a:r>
            <a:endParaRPr lang="en-US" dirty="0"/>
          </a:p>
        </p:txBody>
      </p:sp>
      <p:sp>
        <p:nvSpPr>
          <p:cNvPr id="4" name="Text Placeholder 3"/>
          <p:cNvSpPr>
            <a:spLocks noGrp="1"/>
          </p:cNvSpPr>
          <p:nvPr>
            <p:ph type="body" idx="1"/>
          </p:nvPr>
        </p:nvSpPr>
        <p:spPr/>
        <p:txBody>
          <a:bodyPr/>
          <a:lstStyle/>
          <a:p>
            <a:r>
              <a:rPr lang="en-US" dirty="0"/>
              <a:t>Internet Message Access Protocol (IMAP)</a:t>
            </a:r>
            <a:endParaRPr lang="en-US" dirty="0" smtClean="0"/>
          </a:p>
          <a:p>
            <a:pPr lvl="1"/>
            <a:r>
              <a:rPr lang="en-US" dirty="0" smtClean="0"/>
              <a:t>default </a:t>
            </a:r>
            <a:r>
              <a:rPr lang="en-US" dirty="0"/>
              <a:t>to leaving the message on the email server, simply downloading a local copy</a:t>
            </a:r>
            <a:r>
              <a:rPr lang="en-US" dirty="0" smtClean="0"/>
              <a:t>.</a:t>
            </a:r>
          </a:p>
          <a:p>
            <a:pPr lvl="1"/>
            <a:r>
              <a:rPr lang="en-US" dirty="0"/>
              <a:t>Investigation </a:t>
            </a:r>
            <a:r>
              <a:rPr lang="en-US" dirty="0" smtClean="0"/>
              <a:t>can be at the workstations and servers.</a:t>
            </a:r>
          </a:p>
          <a:p>
            <a:pPr lvl="1"/>
            <a:r>
              <a:rPr lang="en-US" dirty="0"/>
              <a:t>Microsoft Outlook, Thunderbird</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01387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activate protocols: 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POP IMAP in G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02" y="1199743"/>
            <a:ext cx="4550859" cy="39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9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activate protocols: </a:t>
            </a:r>
            <a:r>
              <a:rPr lang="en-US" dirty="0" smtClean="0"/>
              <a:t>outlook</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2"/>
          <a:stretch>
            <a:fillRect/>
          </a:stretch>
        </p:blipFill>
        <p:spPr>
          <a:xfrm>
            <a:off x="747925" y="1170139"/>
            <a:ext cx="5485783" cy="3946198"/>
          </a:xfrm>
          <a:prstGeom prst="rect">
            <a:avLst/>
          </a:prstGeom>
        </p:spPr>
      </p:pic>
    </p:spTree>
    <p:extLst>
      <p:ext uri="{BB962C8B-B14F-4D97-AF65-F5344CB8AC3E}">
        <p14:creationId xmlns:p14="http://schemas.microsoft.com/office/powerpoint/2010/main" val="410782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SMTP headers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54216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e-mail header fields</a:t>
            </a:r>
          </a:p>
        </p:txBody>
      </p:sp>
      <p:pic>
        <p:nvPicPr>
          <p:cNvPr id="9" name="Picture 8"/>
          <p:cNvPicPr>
            <a:picLocks noChangeAspect="1"/>
          </p:cNvPicPr>
          <p:nvPr/>
        </p:nvPicPr>
        <p:blipFill>
          <a:blip r:embed="rId2"/>
          <a:stretch>
            <a:fillRect/>
          </a:stretch>
        </p:blipFill>
        <p:spPr>
          <a:xfrm>
            <a:off x="837418" y="1082425"/>
            <a:ext cx="4076610" cy="4000412"/>
          </a:xfrm>
          <a:prstGeom prst="rect">
            <a:avLst/>
          </a:prstGeom>
        </p:spPr>
      </p:pic>
      <p:sp>
        <p:nvSpPr>
          <p:cNvPr id="10" name="Rectangle 9"/>
          <p:cNvSpPr/>
          <p:nvPr/>
        </p:nvSpPr>
        <p:spPr>
          <a:xfrm>
            <a:off x="5154344" y="1831529"/>
            <a:ext cx="2730235" cy="307777"/>
          </a:xfrm>
          <a:prstGeom prst="rect">
            <a:avLst/>
          </a:prstGeom>
        </p:spPr>
        <p:txBody>
          <a:bodyPr wrap="none">
            <a:spAutoFit/>
          </a:bodyPr>
          <a:lstStyle/>
          <a:p>
            <a:r>
              <a:rPr lang="en-US" dirty="0"/>
              <a:t>https://tools.ietf.org/html/rfc4021</a:t>
            </a:r>
          </a:p>
        </p:txBody>
      </p:sp>
    </p:spTree>
    <p:extLst>
      <p:ext uri="{BB962C8B-B14F-4D97-AF65-F5344CB8AC3E}">
        <p14:creationId xmlns:p14="http://schemas.microsoft.com/office/powerpoint/2010/main" val="178291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5" name="Rectangle 4"/>
          <p:cNvSpPr/>
          <p:nvPr/>
        </p:nvSpPr>
        <p:spPr>
          <a:xfrm>
            <a:off x="767818" y="819956"/>
            <a:ext cx="7734008" cy="2677656"/>
          </a:xfrm>
          <a:prstGeom prst="rect">
            <a:avLst/>
          </a:prstGeom>
        </p:spPr>
        <p:txBody>
          <a:bodyPr wrap="square">
            <a:spAutoFit/>
          </a:bodyPr>
          <a:lstStyle/>
          <a:p>
            <a:r>
              <a:rPr lang="en-US" dirty="0">
                <a:solidFill>
                  <a:srgbClr val="FF0000"/>
                </a:solidFill>
              </a:rPr>
              <a:t>Content-Type</a:t>
            </a:r>
            <a:r>
              <a:rPr lang="en-US" dirty="0"/>
              <a:t>: application/</a:t>
            </a:r>
            <a:r>
              <a:rPr lang="en-US" dirty="0" err="1"/>
              <a:t>ms-tnef</a:t>
            </a:r>
            <a:r>
              <a:rPr lang="en-US" dirty="0"/>
              <a:t>; name="winmail.dat"</a:t>
            </a:r>
          </a:p>
          <a:p>
            <a:r>
              <a:rPr lang="en-US" dirty="0">
                <a:solidFill>
                  <a:srgbClr val="FF0000"/>
                </a:solidFill>
              </a:rPr>
              <a:t>Content-Transfer-Encoding: </a:t>
            </a:r>
            <a:r>
              <a:rPr lang="en-US" dirty="0"/>
              <a:t>binary</a:t>
            </a:r>
          </a:p>
          <a:p>
            <a:r>
              <a:rPr lang="en-US" dirty="0">
                <a:solidFill>
                  <a:srgbClr val="FF0000"/>
                </a:solidFill>
              </a:rPr>
              <a:t>From</a:t>
            </a:r>
            <a:r>
              <a:rPr lang="en-US" dirty="0"/>
              <a:t>: Broadcast Admin and Finance &lt;broadcastadmf@bowiestate.edu&gt;</a:t>
            </a:r>
          </a:p>
          <a:p>
            <a:r>
              <a:rPr lang="en-US" dirty="0">
                <a:solidFill>
                  <a:srgbClr val="FF0000"/>
                </a:solidFill>
              </a:rPr>
              <a:t>To</a:t>
            </a:r>
            <a:r>
              <a:rPr lang="en-US" dirty="0"/>
              <a:t>: Faculty &lt;Faculty@bowiestate.edu&gt;, Staff &lt;Staff@bowiestate.edu&gt;</a:t>
            </a:r>
          </a:p>
          <a:p>
            <a:r>
              <a:rPr lang="en-US" dirty="0">
                <a:solidFill>
                  <a:srgbClr val="FF0000"/>
                </a:solidFill>
              </a:rPr>
              <a:t>Subject</a:t>
            </a:r>
            <a:r>
              <a:rPr lang="en-US" dirty="0"/>
              <a:t>: Giant Food and Human Resources Present: Weight Loss and Diets</a:t>
            </a:r>
          </a:p>
          <a:p>
            <a:r>
              <a:rPr lang="en-US" dirty="0">
                <a:solidFill>
                  <a:srgbClr val="FF0000"/>
                </a:solidFill>
              </a:rPr>
              <a:t>Thread-Topic: </a:t>
            </a:r>
            <a:r>
              <a:rPr lang="en-US" dirty="0"/>
              <a:t>Giant Food and Human Resources Present: Weight Loss and Diets</a:t>
            </a:r>
          </a:p>
          <a:p>
            <a:r>
              <a:rPr lang="en-US" dirty="0">
                <a:solidFill>
                  <a:srgbClr val="FF0000"/>
                </a:solidFill>
              </a:rPr>
              <a:t>Thread-Index: </a:t>
            </a:r>
            <a:r>
              <a:rPr lang="en-US" dirty="0"/>
              <a:t>AdP9pLaeMBHk87FHR+q+IZXzB82KJQ==</a:t>
            </a:r>
          </a:p>
          <a:p>
            <a:r>
              <a:rPr lang="en-US" dirty="0">
                <a:solidFill>
                  <a:srgbClr val="FF0000"/>
                </a:solidFill>
              </a:rPr>
              <a:t>X-MS-Exchange-</a:t>
            </a:r>
            <a:r>
              <a:rPr lang="en-US" dirty="0" err="1">
                <a:solidFill>
                  <a:srgbClr val="FF0000"/>
                </a:solidFill>
              </a:rPr>
              <a:t>MessageSentRepresentingType</a:t>
            </a:r>
            <a:r>
              <a:rPr lang="en-US" dirty="0">
                <a:solidFill>
                  <a:srgbClr val="FF0000"/>
                </a:solidFill>
              </a:rPr>
              <a:t>: </a:t>
            </a:r>
            <a:r>
              <a:rPr lang="en-US" dirty="0"/>
              <a:t>1</a:t>
            </a:r>
          </a:p>
          <a:p>
            <a:r>
              <a:rPr lang="en-US" dirty="0">
                <a:solidFill>
                  <a:srgbClr val="FF0000"/>
                </a:solidFill>
              </a:rPr>
              <a:t>Date</a:t>
            </a:r>
            <a:r>
              <a:rPr lang="en-US" dirty="0"/>
              <a:t>: Wed, 6 Jun 2018 14:45:07 +0000</a:t>
            </a:r>
          </a:p>
          <a:p>
            <a:r>
              <a:rPr lang="en-US" dirty="0">
                <a:solidFill>
                  <a:srgbClr val="FF0000"/>
                </a:solidFill>
              </a:rPr>
              <a:t>Message-ID</a:t>
            </a:r>
            <a:r>
              <a:rPr lang="en-US" dirty="0"/>
              <a:t>: &lt;MW2PR16MB217024133D5B01E34E2BB0ECCE650@MW2PR16MB2170.namprd16.prod.outlook.com&gt;</a:t>
            </a:r>
          </a:p>
        </p:txBody>
      </p:sp>
    </p:spTree>
    <p:extLst>
      <p:ext uri="{BB962C8B-B14F-4D97-AF65-F5344CB8AC3E}">
        <p14:creationId xmlns:p14="http://schemas.microsoft.com/office/powerpoint/2010/main" val="101854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Outlook SMTP </a:t>
            </a:r>
            <a:r>
              <a:rPr lang="en-US" dirty="0"/>
              <a:t>headers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6" name="Picture 5"/>
          <p:cNvPicPr>
            <a:picLocks noChangeAspect="1"/>
          </p:cNvPicPr>
          <p:nvPr/>
        </p:nvPicPr>
        <p:blipFill>
          <a:blip r:embed="rId2"/>
          <a:stretch>
            <a:fillRect/>
          </a:stretch>
        </p:blipFill>
        <p:spPr>
          <a:xfrm>
            <a:off x="747925" y="1055262"/>
            <a:ext cx="4504526" cy="4061075"/>
          </a:xfrm>
          <a:prstGeom prst="rect">
            <a:avLst/>
          </a:prstGeom>
        </p:spPr>
      </p:pic>
    </p:spTree>
    <p:extLst>
      <p:ext uri="{BB962C8B-B14F-4D97-AF65-F5344CB8AC3E}">
        <p14:creationId xmlns:p14="http://schemas.microsoft.com/office/powerpoint/2010/main" val="205029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stretch>
            <a:fillRect/>
          </a:stretch>
        </p:blipFill>
        <p:spPr>
          <a:xfrm>
            <a:off x="1252436" y="0"/>
            <a:ext cx="6639128" cy="5143500"/>
          </a:xfrm>
          <a:prstGeom prst="rect">
            <a:avLst/>
          </a:prstGeom>
        </p:spPr>
      </p:pic>
    </p:spTree>
    <p:extLst>
      <p:ext uri="{BB962C8B-B14F-4D97-AF65-F5344CB8AC3E}">
        <p14:creationId xmlns:p14="http://schemas.microsoft.com/office/powerpoint/2010/main" val="3215551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4" name="Picture 3"/>
          <p:cNvPicPr>
            <a:picLocks noChangeAspect="1"/>
          </p:cNvPicPr>
          <p:nvPr/>
        </p:nvPicPr>
        <p:blipFill>
          <a:blip r:embed="rId2"/>
          <a:stretch>
            <a:fillRect/>
          </a:stretch>
        </p:blipFill>
        <p:spPr>
          <a:xfrm>
            <a:off x="1985601" y="309247"/>
            <a:ext cx="5172797" cy="4525006"/>
          </a:xfrm>
          <a:prstGeom prst="rect">
            <a:avLst/>
          </a:prstGeom>
        </p:spPr>
      </p:pic>
    </p:spTree>
    <p:extLst>
      <p:ext uri="{BB962C8B-B14F-4D97-AF65-F5344CB8AC3E}">
        <p14:creationId xmlns:p14="http://schemas.microsoft.com/office/powerpoint/2010/main" val="79860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09392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3" name="Rectangle 2"/>
          <p:cNvSpPr/>
          <p:nvPr/>
        </p:nvSpPr>
        <p:spPr>
          <a:xfrm>
            <a:off x="215900" y="354264"/>
            <a:ext cx="8432800" cy="4708981"/>
          </a:xfrm>
          <a:prstGeom prst="rect">
            <a:avLst/>
          </a:prstGeom>
        </p:spPr>
        <p:txBody>
          <a:bodyPr wrap="square">
            <a:spAutoFit/>
          </a:bodyPr>
          <a:lstStyle/>
          <a:p>
            <a:r>
              <a:rPr lang="en-US" sz="1200" dirty="0"/>
              <a:t>Received: from MW2PR16MB2188.namprd16.prod.outlook.com (2603:10b6:302:1::39)</a:t>
            </a:r>
          </a:p>
          <a:p>
            <a:r>
              <a:rPr lang="en-US" sz="1200" dirty="0"/>
              <a:t> by MWHPR16MB1647.namprd16.prod.outlook.com with HTTPS via</a:t>
            </a:r>
          </a:p>
          <a:p>
            <a:r>
              <a:rPr lang="en-US" sz="1200" dirty="0"/>
              <a:t> MW2PR2101CA0026.NAMPRD21.PROD.OUTLOOK.COM; Wed, 6 Jun 2018 14:45:22 +0000</a:t>
            </a:r>
          </a:p>
          <a:p>
            <a:r>
              <a:rPr lang="en-US" sz="1200" dirty="0"/>
              <a:t>Received: from MW2PR16MB2201.namprd16.prod.outlook.com (52.132.181.32) by</a:t>
            </a:r>
          </a:p>
          <a:p>
            <a:r>
              <a:rPr lang="en-US" sz="1200" dirty="0"/>
              <a:t> MW2PR16MB2188.namprd16.prod.outlook.com (52.132.181.31) with Microsoft SMTP</a:t>
            </a:r>
          </a:p>
          <a:p>
            <a:r>
              <a:rPr lang="en-US" sz="1200" dirty="0"/>
              <a:t> Server (version=TLS1_2, cipher=TLS_ECDHE_RSA_WITH_AES_256_GCM_SHA384) id</a:t>
            </a:r>
          </a:p>
          <a:p>
            <a:r>
              <a:rPr lang="en-US" sz="1200" dirty="0"/>
              <a:t> 15.20.820.15; Wed, 6 Jun 2018 14:45:12 +0000</a:t>
            </a:r>
          </a:p>
          <a:p>
            <a:r>
              <a:rPr lang="en-US" sz="1200" dirty="0"/>
              <a:t>Authentication-Results: bowiestate.edu; </a:t>
            </a:r>
            <a:r>
              <a:rPr lang="en-US" sz="1200" dirty="0" err="1"/>
              <a:t>dkim</a:t>
            </a:r>
            <a:r>
              <a:rPr lang="en-US" sz="1200" dirty="0"/>
              <a:t>=none (message not signed)</a:t>
            </a:r>
          </a:p>
          <a:p>
            <a:r>
              <a:rPr lang="en-US" sz="1200" dirty="0"/>
              <a:t> </a:t>
            </a:r>
            <a:r>
              <a:rPr lang="en-US" sz="1200" dirty="0" err="1"/>
              <a:t>header.d</a:t>
            </a:r>
            <a:r>
              <a:rPr lang="en-US" sz="1200" dirty="0"/>
              <a:t>=</a:t>
            </a:r>
            <a:r>
              <a:rPr lang="en-US" sz="1200" dirty="0" err="1"/>
              <a:t>none;bowiestate.edu</a:t>
            </a:r>
            <a:r>
              <a:rPr lang="en-US" sz="1200" dirty="0"/>
              <a:t>; </a:t>
            </a:r>
            <a:r>
              <a:rPr lang="en-US" sz="1200" dirty="0" err="1"/>
              <a:t>dmarc</a:t>
            </a:r>
            <a:r>
              <a:rPr lang="en-US" sz="1200" dirty="0"/>
              <a:t>=none action=none</a:t>
            </a:r>
          </a:p>
          <a:p>
            <a:r>
              <a:rPr lang="en-US" sz="1200" dirty="0"/>
              <a:t> </a:t>
            </a:r>
            <a:r>
              <a:rPr lang="en-US" sz="1200" dirty="0" err="1"/>
              <a:t>header.from</a:t>
            </a:r>
            <a:r>
              <a:rPr lang="en-US" sz="1200" dirty="0"/>
              <a:t>=bowiestate.edu;</a:t>
            </a:r>
          </a:p>
          <a:p>
            <a:r>
              <a:rPr lang="en-US" sz="1200" dirty="0"/>
              <a:t>Received: from MW2PR16MB2170.namprd16.prod.outlook.com (52.132.181.25) by</a:t>
            </a:r>
          </a:p>
          <a:p>
            <a:r>
              <a:rPr lang="en-US" sz="1200" dirty="0"/>
              <a:t> MW2PR16MB2201.namprd16.prod.outlook.com (52.132.181.32) with Microsoft SMTP</a:t>
            </a:r>
          </a:p>
          <a:p>
            <a:r>
              <a:rPr lang="en-US" sz="1200" dirty="0"/>
              <a:t> Server (version=TLS1_2, cipher=TLS_ECDHE_RSA_WITH_AES_256_GCM_SHA384) id</a:t>
            </a:r>
          </a:p>
          <a:p>
            <a:r>
              <a:rPr lang="en-US" sz="1200" dirty="0"/>
              <a:t> 15.20.820.14; Wed, 6 Jun 2018 14:45:08 +0000</a:t>
            </a:r>
          </a:p>
          <a:p>
            <a:r>
              <a:rPr lang="en-US" sz="1200" dirty="0"/>
              <a:t>Received: from MW2PR16MB2170.namprd16.prod.outlook.com</a:t>
            </a:r>
          </a:p>
          <a:p>
            <a:r>
              <a:rPr lang="en-US" sz="1200" dirty="0"/>
              <a:t> ([fe80::6d83:59ba:9de5:7e9a]) by MW2PR16MB2170.namprd16.prod.outlook.com</a:t>
            </a:r>
          </a:p>
          <a:p>
            <a:r>
              <a:rPr lang="en-US" sz="1200" dirty="0"/>
              <a:t> ([fe80::6d83:59ba:9de5:7e9a%4]) with </a:t>
            </a:r>
            <a:r>
              <a:rPr lang="en-US" sz="1200" dirty="0" err="1"/>
              <a:t>mapi</a:t>
            </a:r>
            <a:r>
              <a:rPr lang="en-US" sz="1200" dirty="0"/>
              <a:t> id 15.20.0841.011; Wed, 6 Jun 2018</a:t>
            </a:r>
          </a:p>
          <a:p>
            <a:r>
              <a:rPr lang="en-US" sz="1200" dirty="0"/>
              <a:t> 14:45:08 +0000</a:t>
            </a:r>
          </a:p>
          <a:p>
            <a:r>
              <a:rPr lang="en-US" sz="1200" dirty="0"/>
              <a:t>Content-Type: application/</a:t>
            </a:r>
            <a:r>
              <a:rPr lang="en-US" sz="1200" dirty="0" err="1"/>
              <a:t>ms-tnef</a:t>
            </a:r>
            <a:r>
              <a:rPr lang="en-US" sz="1200" dirty="0"/>
              <a:t>; name="winmail.dat"</a:t>
            </a:r>
          </a:p>
          <a:p>
            <a:r>
              <a:rPr lang="en-US" sz="1200" dirty="0"/>
              <a:t>Content-Transfer-Encoding: binary</a:t>
            </a:r>
          </a:p>
          <a:p>
            <a:r>
              <a:rPr lang="en-US" sz="1200" dirty="0"/>
              <a:t>From: Broadcast Admin and Finance &lt;broadcastadmf@bowiestate.edu&gt;</a:t>
            </a:r>
          </a:p>
          <a:p>
            <a:r>
              <a:rPr lang="en-US" sz="1200" dirty="0"/>
              <a:t>To: Faculty &lt;Faculty@bowiestate.edu&gt;, Staff &lt;Staff@bowiestate.edu&gt;</a:t>
            </a:r>
          </a:p>
          <a:p>
            <a:r>
              <a:rPr lang="en-US" sz="1200" dirty="0"/>
              <a:t>Subject: Giant Food and Human Resources Present: Weight Loss and Diets</a:t>
            </a:r>
          </a:p>
          <a:p>
            <a:r>
              <a:rPr lang="en-US" sz="1200" dirty="0" smtClean="0"/>
              <a:t>&gt;</a:t>
            </a:r>
            <a:endParaRPr lang="en-US" sz="1200" dirty="0"/>
          </a:p>
          <a:p>
            <a:r>
              <a:rPr lang="en-US" sz="1200" dirty="0"/>
              <a:t>x-</a:t>
            </a:r>
            <a:r>
              <a:rPr lang="en-US" sz="1200" dirty="0" err="1"/>
              <a:t>vipre</a:t>
            </a:r>
            <a:r>
              <a:rPr lang="en-US" sz="1200" dirty="0"/>
              <a:t>-scanned: </a:t>
            </a:r>
            <a:r>
              <a:rPr lang="en-US" sz="1200" dirty="0" smtClean="0"/>
              <a:t>367DB2FC01068A367DB449</a:t>
            </a:r>
            <a:endParaRPr lang="en-US" sz="1200" dirty="0"/>
          </a:p>
        </p:txBody>
      </p:sp>
    </p:spTree>
    <p:extLst>
      <p:ext uri="{BB962C8B-B14F-4D97-AF65-F5344CB8AC3E}">
        <p14:creationId xmlns:p14="http://schemas.microsoft.com/office/powerpoint/2010/main" val="61884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Example </a:t>
            </a:r>
            <a:endParaRPr lang="en-US" dirty="0"/>
          </a:p>
        </p:txBody>
      </p:sp>
      <p:sp>
        <p:nvSpPr>
          <p:cNvPr id="3" name="Content Placeholder 2"/>
          <p:cNvSpPr>
            <a:spLocks noGrp="1"/>
          </p:cNvSpPr>
          <p:nvPr>
            <p:ph idx="1"/>
          </p:nvPr>
        </p:nvSpPr>
        <p:spPr>
          <a:xfrm>
            <a:off x="747925" y="1082424"/>
            <a:ext cx="7621278" cy="3943286"/>
          </a:xfrm>
        </p:spPr>
        <p:txBody>
          <a:bodyPr>
            <a:normAutofit fontScale="70000" lnSpcReduction="20000"/>
          </a:bodyPr>
          <a:lstStyle/>
          <a:p>
            <a:pPr marL="0" indent="0">
              <a:buNone/>
            </a:pPr>
            <a:r>
              <a:rPr lang="en-US" sz="3000" dirty="0"/>
              <a:t>Received: </a:t>
            </a:r>
          </a:p>
          <a:p>
            <a:pPr marL="0" indent="0">
              <a:buNone/>
            </a:pPr>
            <a:r>
              <a:rPr lang="en-US" sz="3000" dirty="0">
                <a:solidFill>
                  <a:srgbClr val="FF0000"/>
                </a:solidFill>
              </a:rPr>
              <a:t>from</a:t>
            </a:r>
            <a:r>
              <a:rPr lang="en-US" sz="3000" dirty="0"/>
              <a:t> MW2PR16MB2188.namprd16.prod.outlook.com (2603:10b6:302:1::39)  </a:t>
            </a:r>
          </a:p>
          <a:p>
            <a:pPr marL="0" indent="0">
              <a:buNone/>
            </a:pPr>
            <a:r>
              <a:rPr lang="en-US" sz="3000" dirty="0">
                <a:solidFill>
                  <a:srgbClr val="FF0000"/>
                </a:solidFill>
              </a:rPr>
              <a:t>by</a:t>
            </a:r>
            <a:r>
              <a:rPr lang="en-US" sz="3000" dirty="0"/>
              <a:t> MWHPR16MB1647.namprd16.prod.outlook.com </a:t>
            </a:r>
            <a:r>
              <a:rPr lang="en-US" sz="3000" dirty="0">
                <a:solidFill>
                  <a:srgbClr val="FF0000"/>
                </a:solidFill>
              </a:rPr>
              <a:t>with</a:t>
            </a:r>
            <a:r>
              <a:rPr lang="en-US" sz="3000" dirty="0"/>
              <a:t> HTTPS </a:t>
            </a:r>
          </a:p>
          <a:p>
            <a:pPr marL="0" indent="0">
              <a:buNone/>
            </a:pPr>
            <a:r>
              <a:rPr lang="en-US" sz="3000" dirty="0" smtClean="0"/>
              <a:t>Wed</a:t>
            </a:r>
            <a:r>
              <a:rPr lang="en-US" sz="3000" dirty="0"/>
              <a:t>, 6 Jun 2018 14:45:22 +</a:t>
            </a:r>
            <a:r>
              <a:rPr lang="en-US" sz="3000" dirty="0" smtClean="0"/>
              <a:t>0000</a:t>
            </a:r>
          </a:p>
          <a:p>
            <a:pPr marL="0" indent="0">
              <a:buNone/>
            </a:pPr>
            <a:endParaRPr lang="en-US" sz="3000" dirty="0" smtClean="0"/>
          </a:p>
          <a:p>
            <a:pPr marL="63500" indent="0">
              <a:buNone/>
            </a:pPr>
            <a:r>
              <a:rPr lang="en-US" sz="2500" b="1" dirty="0" smtClean="0"/>
              <a:t>From</a:t>
            </a:r>
            <a:r>
              <a:rPr lang="en-US" sz="2500" dirty="0" smtClean="0"/>
              <a:t>: the </a:t>
            </a:r>
            <a:r>
              <a:rPr lang="en-US" sz="2500" dirty="0"/>
              <a:t>name the sending computer gave for itself (the name associated with that computer's IP address [its IP address])</a:t>
            </a:r>
          </a:p>
          <a:p>
            <a:pPr marL="63500" indent="0">
              <a:buNone/>
            </a:pPr>
            <a:r>
              <a:rPr lang="en-US" sz="2500" b="1" dirty="0" smtClean="0"/>
              <a:t>By</a:t>
            </a:r>
            <a:r>
              <a:rPr lang="en-US" sz="2500" dirty="0" smtClean="0"/>
              <a:t>: the </a:t>
            </a:r>
            <a:r>
              <a:rPr lang="en-US" sz="2500" dirty="0"/>
              <a:t>receiving computer's name (the software that computer uses) (usually </a:t>
            </a:r>
            <a:r>
              <a:rPr lang="en-US" sz="2500" dirty="0" err="1"/>
              <a:t>Sendmail</a:t>
            </a:r>
            <a:r>
              <a:rPr lang="en-US" sz="2500" dirty="0"/>
              <a:t>, </a:t>
            </a:r>
            <a:r>
              <a:rPr lang="en-US" sz="2500" dirty="0" err="1"/>
              <a:t>qmail</a:t>
            </a:r>
            <a:r>
              <a:rPr lang="en-US" sz="2500" dirty="0"/>
              <a:t> or Postfix)</a:t>
            </a:r>
          </a:p>
          <a:p>
            <a:pPr marL="63500" indent="0">
              <a:buNone/>
            </a:pPr>
            <a:r>
              <a:rPr lang="en-US" sz="2500" b="1" dirty="0" smtClean="0"/>
              <a:t>With</a:t>
            </a:r>
            <a:r>
              <a:rPr lang="en-US" sz="2500" dirty="0" smtClean="0"/>
              <a:t>: protocol </a:t>
            </a:r>
            <a:r>
              <a:rPr lang="en-US" sz="2500" dirty="0"/>
              <a:t>(usually SMTP, ESMTP or ESMTPS)</a:t>
            </a:r>
          </a:p>
          <a:p>
            <a:pPr marL="63500" indent="0">
              <a:buNone/>
            </a:pPr>
            <a:r>
              <a:rPr lang="en-US" sz="2500" b="1" dirty="0"/>
              <a:t>Id</a:t>
            </a:r>
            <a:r>
              <a:rPr lang="en-US" sz="2500" dirty="0" smtClean="0"/>
              <a:t>: id </a:t>
            </a:r>
            <a:r>
              <a:rPr lang="en-US" sz="2500" dirty="0"/>
              <a:t>assigned by local computer for logging;</a:t>
            </a:r>
          </a:p>
          <a:p>
            <a:pPr marL="63500" indent="0">
              <a:buNone/>
            </a:pPr>
            <a:r>
              <a:rPr lang="en-US" sz="2500" b="1" dirty="0" smtClean="0"/>
              <a:t>Timestamp</a:t>
            </a:r>
            <a:r>
              <a:rPr lang="en-US" sz="2500" dirty="0" smtClean="0"/>
              <a:t>: usually </a:t>
            </a:r>
            <a:r>
              <a:rPr lang="en-US" sz="2500" dirty="0"/>
              <a:t>given in the computer's </a:t>
            </a:r>
            <a:r>
              <a:rPr lang="en-US" sz="2500" dirty="0" err="1" smtClean="0"/>
              <a:t>localtime</a:t>
            </a:r>
            <a:endParaRPr lang="en-US" sz="2500" dirty="0"/>
          </a:p>
        </p:txBody>
      </p:sp>
      <p:pic>
        <p:nvPicPr>
          <p:cNvPr id="5" name="Picture 4"/>
          <p:cNvPicPr>
            <a:picLocks noChangeAspect="1"/>
          </p:cNvPicPr>
          <p:nvPr/>
        </p:nvPicPr>
        <p:blipFill>
          <a:blip r:embed="rId2"/>
          <a:stretch>
            <a:fillRect/>
          </a:stretch>
        </p:blipFill>
        <p:spPr>
          <a:xfrm>
            <a:off x="7008516" y="62821"/>
            <a:ext cx="2135484" cy="1479794"/>
          </a:xfrm>
          <a:prstGeom prst="rect">
            <a:avLst/>
          </a:prstGeom>
        </p:spPr>
      </p:pic>
      <p:cxnSp>
        <p:nvCxnSpPr>
          <p:cNvPr id="7" name="Straight Arrow Connector 6"/>
          <p:cNvCxnSpPr/>
          <p:nvPr/>
        </p:nvCxnSpPr>
        <p:spPr>
          <a:xfrm flipH="1">
            <a:off x="4397496" y="225025"/>
            <a:ext cx="2611021" cy="13175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0834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03267" y="83413"/>
            <a:ext cx="6172200" cy="2516073"/>
          </a:xfrm>
          <a:prstGeom prst="rect">
            <a:avLst/>
          </a:prstGeom>
          <a:solidFill>
            <a:schemeClr val="bg2"/>
          </a:solidFill>
        </p:spPr>
        <p:txBody>
          <a:bodyPr wrap="square">
            <a:spAutoFit/>
          </a:bodyPr>
          <a:lstStyle/>
          <a:p>
            <a:r>
              <a:rPr lang="en-US" sz="1050" dirty="0"/>
              <a:t> 1. Received:     from maroon.pobox.com (maroon.pobox.com [208.72.237.40]) by mailstore.pobox.com </a:t>
            </a:r>
          </a:p>
          <a:p>
            <a:r>
              <a:rPr lang="en-US" sz="1050" dirty="0"/>
              <a:t>        (Postfix) with ESMTP id 847989746 for &lt;address&gt;; Wed, 15 Jun 2011 10:42:09 -0400 (EDT)</a:t>
            </a:r>
          </a:p>
          <a:p>
            <a:r>
              <a:rPr lang="en-US" sz="1050" dirty="0"/>
              <a:t>  2. Received:     from maroon.pobox.com (localhost [127.0.0.1]) by maroon.pobox.com (Postfix) with </a:t>
            </a:r>
          </a:p>
          <a:p>
            <a:r>
              <a:rPr lang="en-US" sz="1050" dirty="0"/>
              <a:t>        ESMTP id  EA14340A31F; Wed, 15 Jun 2011 10:42:35 -0400 (EDT)</a:t>
            </a:r>
          </a:p>
          <a:p>
            <a:r>
              <a:rPr lang="en-US" sz="1050" dirty="0"/>
              <a:t>  3. Received:     from mail-qw0-f46.google.com (mail-qw0-f46.google.com [209.85.216.46]) by </a:t>
            </a:r>
          </a:p>
          <a:p>
            <a:r>
              <a:rPr lang="en-US" sz="1050" dirty="0"/>
              <a:t>        maroon.pobox.com (Postfix) with ESMTPS id 70BCC40A1DB for &lt;address&gt;; Wed, 15 Jun 2011 </a:t>
            </a:r>
          </a:p>
          <a:p>
            <a:r>
              <a:rPr lang="en-US" sz="1050" dirty="0"/>
              <a:t>        10:42:13 -0400 (EDT)</a:t>
            </a:r>
          </a:p>
          <a:p>
            <a:r>
              <a:rPr lang="en-US" sz="1050" dirty="0"/>
              <a:t>  4. Received:     by qwk3 with SMTP id 3so281681qwk.33 for &lt;address&gt;; Wed, 15 Jun 2011 </a:t>
            </a:r>
          </a:p>
          <a:p>
            <a:r>
              <a:rPr lang="en-US" sz="1050" dirty="0"/>
              <a:t>        07:42:11 -0700 (PDT)</a:t>
            </a:r>
          </a:p>
          <a:p>
            <a:r>
              <a:rPr lang="en-US" sz="1050" dirty="0"/>
              <a:t>  5. Received:     by 10.229.78.96 with SMTP id j32mr509819qck.121.1308148929825; Wed, 15 </a:t>
            </a:r>
          </a:p>
          <a:p>
            <a:r>
              <a:rPr lang="en-US" sz="1050" dirty="0"/>
              <a:t>        Jun 2011 07:42:09 -0700 (PDT)</a:t>
            </a:r>
          </a:p>
          <a:p>
            <a:r>
              <a:rPr lang="en-US" sz="1050" dirty="0"/>
              <a:t>  6. Received:     from [10.231.252.223] (79.sub-174-252-72.myvzw.com [174.252.72.79]) by </a:t>
            </a:r>
          </a:p>
          <a:p>
            <a:r>
              <a:rPr lang="en-US" sz="1050" dirty="0"/>
              <a:t>        mx.google.com with ESMTPS id m16sm345129qck.28.2011.06.15.07.42.02 </a:t>
            </a:r>
          </a:p>
          <a:p>
            <a:r>
              <a:rPr lang="en-US" sz="1050" dirty="0"/>
              <a:t>        (version=TLSv1/SSLv3 cipher=OTHER); Wed, 15 Jun 2011 07:42:08 -0700 (PDT)</a:t>
            </a:r>
          </a:p>
        </p:txBody>
      </p:sp>
      <p:sp>
        <p:nvSpPr>
          <p:cNvPr id="7" name="Rectangle 6"/>
          <p:cNvSpPr/>
          <p:nvPr/>
        </p:nvSpPr>
        <p:spPr>
          <a:xfrm>
            <a:off x="1407969" y="2599486"/>
            <a:ext cx="6148820" cy="2123658"/>
          </a:xfrm>
          <a:prstGeom prst="rect">
            <a:avLst/>
          </a:prstGeom>
        </p:spPr>
        <p:txBody>
          <a:bodyPr wrap="square">
            <a:spAutoFit/>
          </a:bodyPr>
          <a:lstStyle/>
          <a:p>
            <a:r>
              <a:rPr lang="en-US" sz="1200" dirty="0">
                <a:solidFill>
                  <a:srgbClr val="002060"/>
                </a:solidFill>
                <a:latin typeface="Helvetica" panose="020B0604020202020204" pitchFamily="34" charset="0"/>
              </a:rPr>
              <a:t>Starting at the top:</a:t>
            </a:r>
          </a:p>
          <a:p>
            <a:pPr>
              <a:buFont typeface="+mj-lt"/>
              <a:buAutoNum type="arabicPeriod"/>
            </a:pPr>
            <a:r>
              <a:rPr lang="en-US" sz="1200" dirty="0">
                <a:solidFill>
                  <a:srgbClr val="002060"/>
                </a:solidFill>
                <a:latin typeface="Helvetica" panose="020B0604020202020204" pitchFamily="34" charset="0"/>
              </a:rPr>
              <a:t>A </a:t>
            </a: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a:t>
            </a:r>
            <a:r>
              <a:rPr lang="en-US" sz="1200" dirty="0" err="1">
                <a:solidFill>
                  <a:srgbClr val="002060"/>
                </a:solidFill>
                <a:latin typeface="Helvetica" panose="020B0604020202020204" pitchFamily="34" charset="0"/>
              </a:rPr>
              <a:t>mailserver</a:t>
            </a:r>
            <a:r>
              <a:rPr lang="en-US" sz="1200" dirty="0">
                <a:solidFill>
                  <a:srgbClr val="002060"/>
                </a:solidFill>
                <a:latin typeface="Helvetica" panose="020B0604020202020204" pitchFamily="34" charset="0"/>
              </a:rPr>
              <a:t> (maroon.pobox.com)</a:t>
            </a:r>
            <a:r>
              <a:rPr lang="en-US" sz="1200" dirty="0">
                <a:solidFill>
                  <a:srgbClr val="FF0000"/>
                </a:solidFill>
                <a:latin typeface="Helvetica" panose="020B0604020202020204" pitchFamily="34" charset="0"/>
              </a:rPr>
              <a:t> sent the message to mailstore.pobox.com, which is where I picked it up to read it.</a:t>
            </a:r>
          </a:p>
          <a:p>
            <a:pPr>
              <a:buFont typeface="+mj-lt"/>
              <a:buAutoNum type="arabicPeriod"/>
            </a:pP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sent the message internally.  </a:t>
            </a:r>
            <a:r>
              <a:rPr lang="en-US" sz="1200" dirty="0">
                <a:solidFill>
                  <a:srgbClr val="FF0000"/>
                </a:solidFill>
                <a:latin typeface="Helvetica" panose="020B0604020202020204" pitchFamily="34" charset="0"/>
              </a:rPr>
              <a:t>This is the step where message filtering happens</a:t>
            </a:r>
            <a:r>
              <a:rPr lang="en-US" sz="1200" dirty="0">
                <a:solidFill>
                  <a:srgbClr val="00206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(mail-qw0-f46.google.com) </a:t>
            </a:r>
            <a:r>
              <a:rPr lang="en-US" sz="1200" dirty="0">
                <a:solidFill>
                  <a:srgbClr val="FF0000"/>
                </a:solidFill>
                <a:latin typeface="Helvetica" panose="020B0604020202020204" pitchFamily="34" charset="0"/>
              </a:rPr>
              <a:t>sent the message to </a:t>
            </a:r>
            <a:r>
              <a:rPr lang="en-US" sz="1200" dirty="0" err="1">
                <a:solidFill>
                  <a:srgbClr val="FF0000"/>
                </a:solidFill>
                <a:latin typeface="Helvetica" panose="020B0604020202020204" pitchFamily="34" charset="0"/>
              </a:rPr>
              <a:t>Pobox</a:t>
            </a:r>
            <a:r>
              <a:rPr lang="en-US" sz="1200" dirty="0">
                <a:solidFill>
                  <a:srgbClr val="FF000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A Verizon server (79.sub-174-252-72.myvzw.com) </a:t>
            </a:r>
            <a:r>
              <a:rPr lang="en-US" sz="1200" dirty="0">
                <a:solidFill>
                  <a:srgbClr val="FF0000"/>
                </a:solidFill>
                <a:latin typeface="Helvetica" panose="020B0604020202020204" pitchFamily="34" charset="0"/>
              </a:rPr>
              <a:t>hands the message to Google.</a:t>
            </a:r>
          </a:p>
          <a:p>
            <a:endParaRPr lang="en-US" sz="1200" dirty="0">
              <a:solidFill>
                <a:srgbClr val="FF0000"/>
              </a:solidFill>
              <a:latin typeface="Helvetica" panose="020B0604020202020204" pitchFamily="34" charset="0"/>
            </a:endParaRPr>
          </a:p>
          <a:p>
            <a:r>
              <a:rPr lang="en-US" sz="1200" dirty="0">
                <a:solidFill>
                  <a:srgbClr val="7030A0"/>
                </a:solidFill>
                <a:latin typeface="Helvetica" panose="020B0604020202020204" pitchFamily="34" charset="0"/>
              </a:rPr>
              <a:t>So, the message starts at Verizon, proceeds through various internal processes at Google and </a:t>
            </a:r>
            <a:r>
              <a:rPr lang="en-US" sz="1200" dirty="0" err="1">
                <a:solidFill>
                  <a:srgbClr val="7030A0"/>
                </a:solidFill>
                <a:latin typeface="Helvetica" panose="020B0604020202020204" pitchFamily="34" charset="0"/>
              </a:rPr>
              <a:t>Pobox</a:t>
            </a:r>
            <a:r>
              <a:rPr lang="en-US" sz="1200" dirty="0">
                <a:solidFill>
                  <a:srgbClr val="7030A0"/>
                </a:solidFill>
                <a:latin typeface="Helvetica" panose="020B0604020202020204" pitchFamily="34" charset="0"/>
              </a:rPr>
              <a:t>, then ends up in my Inbox at </a:t>
            </a:r>
            <a:r>
              <a:rPr lang="en-US" sz="1200" dirty="0" err="1">
                <a:solidFill>
                  <a:srgbClr val="7030A0"/>
                </a:solidFill>
                <a:latin typeface="Helvetica" panose="020B0604020202020204" pitchFamily="34" charset="0"/>
              </a:rPr>
              <a:t>mailstore</a:t>
            </a:r>
            <a:r>
              <a:rPr lang="en-US" sz="1200" dirty="0">
                <a:solidFill>
                  <a:srgbClr val="7030A0"/>
                </a:solidFill>
                <a:latin typeface="Helvetica" panose="020B0604020202020204" pitchFamily="34" charset="0"/>
              </a:rPr>
              <a:t>!</a:t>
            </a:r>
          </a:p>
        </p:txBody>
      </p:sp>
    </p:spTree>
    <p:extLst>
      <p:ext uri="{BB962C8B-B14F-4D97-AF65-F5344CB8AC3E}">
        <p14:creationId xmlns:p14="http://schemas.microsoft.com/office/powerpoint/2010/main" val="42907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Retrieve a header </a:t>
            </a:r>
            <a:r>
              <a:rPr lang="en-US" dirty="0"/>
              <a:t>of a </a:t>
            </a:r>
            <a:r>
              <a:rPr lang="en-US" dirty="0" smtClean="0"/>
              <a:t>message</a:t>
            </a:r>
            <a:endParaRPr lang="en-US" dirty="0"/>
          </a:p>
        </p:txBody>
      </p:sp>
      <p:sp>
        <p:nvSpPr>
          <p:cNvPr id="4" name="Text Placeholder 3"/>
          <p:cNvSpPr>
            <a:spLocks noGrp="1"/>
          </p:cNvSpPr>
          <p:nvPr>
            <p:ph type="body" idx="1"/>
          </p:nvPr>
        </p:nvSpPr>
        <p:spPr>
          <a:xfrm>
            <a:off x="195444" y="1302837"/>
            <a:ext cx="8948556" cy="3610800"/>
          </a:xfrm>
        </p:spPr>
        <p:txBody>
          <a:bodyPr/>
          <a:lstStyle/>
          <a:p>
            <a:r>
              <a:rPr lang="en-US" sz="1100" dirty="0"/>
              <a:t>Gmail: Click on the down arrow, next to the Reply button, at the top right corner of the message. Select "Show original". </a:t>
            </a:r>
          </a:p>
          <a:p>
            <a:r>
              <a:rPr lang="en-US" sz="1100" dirty="0"/>
              <a:t>Hotmail: Click on the down arrow, next to the Reply button, at the top right corner of the message. Select "View Message Source".</a:t>
            </a:r>
          </a:p>
          <a:p>
            <a:r>
              <a:rPr lang="en-US" sz="1100" dirty="0"/>
              <a:t>Yahoo!: At the bottom right corner of the message, click the link for "Full Headers". </a:t>
            </a:r>
          </a:p>
          <a:p>
            <a:r>
              <a:rPr lang="en-US" sz="1100" dirty="0"/>
              <a:t>Outlook 2010: Open the email in a separate window.  Click the "File" tab.  Select the Properties button.  They are in the Internet Headers box.</a:t>
            </a:r>
          </a:p>
          <a:p>
            <a:r>
              <a:rPr lang="en-US" sz="1100" dirty="0"/>
              <a:t>Outlook 2007: Click on the small arrow to the right of Options. They are in the Internet headers box.</a:t>
            </a:r>
          </a:p>
          <a:p>
            <a:r>
              <a:rPr lang="en-US" sz="1100" dirty="0"/>
              <a:t>Outlook 2003: Right clicking on the message from your mailbox and select Options. They are in the Internet Headers box.</a:t>
            </a:r>
          </a:p>
          <a:p>
            <a:r>
              <a:rPr lang="en-US" sz="1100" dirty="0"/>
              <a:t>Webmail: Open the message for the header you would like to view &gt; Click the 'More' drop down box in the top right of the message &gt; Click 'Show Raw Message'.   </a:t>
            </a:r>
          </a:p>
          <a:p>
            <a:r>
              <a:rPr lang="en-US" sz="1100" dirty="0"/>
              <a:t>Thunderbird: Click View &gt; Message Source.</a:t>
            </a:r>
          </a:p>
          <a:p>
            <a:r>
              <a:rPr lang="en-US" sz="1100" dirty="0"/>
              <a:t>Mac </a:t>
            </a:r>
            <a:r>
              <a:rPr lang="en-US" sz="1100" dirty="0" err="1"/>
              <a:t>Mail.app</a:t>
            </a:r>
            <a:r>
              <a:rPr lang="en-US" sz="1100" dirty="0"/>
              <a:t>: Click View-&gt;Message-&gt;Full Headers, or Shift-Command-H.</a:t>
            </a:r>
          </a:p>
          <a:p>
            <a:r>
              <a:rPr lang="en-US" sz="1100" dirty="0"/>
              <a:t>Microsoft Exchange: Click on File-&gt;Properties-&gt;Internet.</a:t>
            </a:r>
          </a:p>
          <a:p>
            <a:r>
              <a:rPr lang="en-US" sz="1100" dirty="0"/>
              <a:t>Eudora Pro: Go to the toolbar just above the message, and click the button that reads "blah </a:t>
            </a:r>
            <a:r>
              <a:rPr lang="en-US" sz="1100" dirty="0" err="1"/>
              <a:t>blah</a:t>
            </a:r>
            <a:r>
              <a:rPr lang="en-US" sz="1100" dirty="0"/>
              <a:t> </a:t>
            </a:r>
            <a:r>
              <a:rPr lang="en-US" sz="1100" dirty="0" err="1"/>
              <a:t>blah</a:t>
            </a:r>
            <a:r>
              <a:rPr lang="en-US" sz="1100" dirty="0"/>
              <a:t>".</a:t>
            </a:r>
          </a:p>
          <a:p>
            <a:r>
              <a:rPr lang="en-US" sz="1100" dirty="0"/>
              <a:t>AOL Mail: Right click on the message, then select "View Message Source".</a:t>
            </a:r>
          </a:p>
          <a:p>
            <a:r>
              <a:rPr lang="en-US" sz="1100" dirty="0"/>
              <a:t>Mutt: Hit "h".</a:t>
            </a:r>
          </a:p>
          <a:p>
            <a:r>
              <a:rPr lang="en-US" sz="1100" dirty="0"/>
              <a:t>Pegasus E-mail: press Ctrl-H. </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406615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Spam/Fake Analysis   </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35895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Spam/Fake Header: </a:t>
            </a:r>
            <a:r>
              <a:rPr lang="en-US" dirty="0"/>
              <a:t>Open mail </a:t>
            </a:r>
            <a:r>
              <a:rPr lang="en-US" dirty="0" smtClean="0"/>
              <a:t>relay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An open mail relay is an SMTP server configured in such a way that it allows anyone on the Internet to send e-mail through it, </a:t>
            </a:r>
            <a:endParaRPr lang="en-US" dirty="0" smtClean="0"/>
          </a:p>
          <a:p>
            <a:pPr lvl="1"/>
            <a:r>
              <a:rPr lang="en-US" dirty="0" smtClean="0"/>
              <a:t>not </a:t>
            </a:r>
            <a:r>
              <a:rPr lang="en-US" dirty="0"/>
              <a:t>just mail destined to or originating from known </a:t>
            </a:r>
            <a:r>
              <a:rPr lang="en-US" dirty="0" smtClean="0"/>
              <a:t>users</a:t>
            </a:r>
          </a:p>
          <a:p>
            <a:r>
              <a:rPr lang="en-US" dirty="0"/>
              <a:t>This used to be the default configuration in many mail servers; </a:t>
            </a:r>
            <a:endParaRPr lang="en-US" dirty="0" smtClean="0"/>
          </a:p>
          <a:p>
            <a:pPr lvl="1"/>
            <a:r>
              <a:rPr lang="en-US" dirty="0" smtClean="0"/>
              <a:t>indeed</a:t>
            </a:r>
            <a:r>
              <a:rPr lang="en-US" dirty="0"/>
              <a:t>, it was the way the Internet was initially set </a:t>
            </a:r>
            <a:r>
              <a:rPr lang="en-US" dirty="0" smtClean="0"/>
              <a:t>up</a:t>
            </a:r>
          </a:p>
          <a:p>
            <a:r>
              <a:rPr lang="en-US" dirty="0" smtClean="0"/>
              <a:t>Open </a:t>
            </a:r>
            <a:r>
              <a:rPr lang="en-US" dirty="0"/>
              <a:t>mail relays have become </a:t>
            </a:r>
            <a:r>
              <a:rPr lang="en-US" dirty="0" smtClean="0"/>
              <a:t>unpopular</a:t>
            </a:r>
          </a:p>
          <a:p>
            <a:pPr lvl="1"/>
            <a:r>
              <a:rPr lang="en-US" dirty="0" smtClean="0"/>
              <a:t>because </a:t>
            </a:r>
            <a:r>
              <a:rPr lang="en-US" dirty="0"/>
              <a:t>of their exploitation by </a:t>
            </a:r>
            <a:r>
              <a:rPr lang="en-US" dirty="0">
                <a:hlinkClick r:id="rId2" tooltip="Spam (electronic)"/>
              </a:rPr>
              <a:t>spammers</a:t>
            </a:r>
            <a:r>
              <a:rPr lang="en-US" dirty="0"/>
              <a:t> and </a:t>
            </a:r>
            <a:r>
              <a:rPr lang="en-US" dirty="0">
                <a:hlinkClick r:id="rId3" tooltip="Computer worm"/>
              </a:rPr>
              <a:t>worms</a:t>
            </a:r>
            <a:r>
              <a:rPr lang="en-US" dirty="0"/>
              <a:t>. </a:t>
            </a:r>
            <a:endParaRPr lang="en-US" dirty="0" smtClean="0"/>
          </a:p>
          <a:p>
            <a:pPr lvl="1"/>
            <a:r>
              <a:rPr lang="en-US" dirty="0" smtClean="0"/>
              <a:t>many </a:t>
            </a:r>
            <a:r>
              <a:rPr lang="en-US" dirty="0"/>
              <a:t>relays were closed, or were placed on </a:t>
            </a:r>
            <a:r>
              <a:rPr lang="en-US" dirty="0">
                <a:hlinkClick r:id="rId4" tooltip="Blacklist (computing)"/>
              </a:rPr>
              <a:t>blacklists</a:t>
            </a:r>
            <a:r>
              <a:rPr lang="en-US" dirty="0"/>
              <a:t> by other servers.</a:t>
            </a:r>
          </a:p>
        </p:txBody>
      </p:sp>
    </p:spTree>
    <p:extLst>
      <p:ext uri="{BB962C8B-B14F-4D97-AF65-F5344CB8AC3E}">
        <p14:creationId xmlns:p14="http://schemas.microsoft.com/office/powerpoint/2010/main" val="2389562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747926" y="3252196"/>
            <a:ext cx="7830682" cy="1675534"/>
          </a:xfrm>
        </p:spPr>
        <p:txBody>
          <a:bodyPr>
            <a:normAutofit fontScale="70000" lnSpcReduction="20000"/>
          </a:bodyPr>
          <a:lstStyle/>
          <a:p>
            <a:pPr marL="63500" indent="0">
              <a:buNone/>
            </a:pPr>
            <a:r>
              <a:rPr lang="en-US" b="1" dirty="0"/>
              <a:t>Received tags</a:t>
            </a:r>
            <a:r>
              <a:rPr lang="en-US" dirty="0"/>
              <a:t>: </a:t>
            </a:r>
            <a:r>
              <a:rPr lang="en-US" dirty="0" smtClean="0"/>
              <a:t>read </a:t>
            </a:r>
            <a:r>
              <a:rPr lang="en-US" dirty="0"/>
              <a:t>them from the bottom to top. The header says the email was originally sent from 206.85... and it was sent to 217.225... (which is the name/IP of the first mail server that got involved into transporting this message). Then suddenly, the next </a:t>
            </a:r>
            <a:r>
              <a:rPr lang="en-US" b="1" dirty="0"/>
              <a:t>Received</a:t>
            </a:r>
            <a:r>
              <a:rPr lang="en-US" dirty="0"/>
              <a:t> tag says the message was received from </a:t>
            </a:r>
            <a:r>
              <a:rPr lang="en-US" dirty="0" err="1"/>
              <a:t>root@localhost</a:t>
            </a:r>
            <a:r>
              <a:rPr lang="en-US" dirty="0"/>
              <a:t>, by mailv.fx.ro. You can also notice that so far, the </a:t>
            </a:r>
            <a:r>
              <a:rPr lang="en-US" b="1" dirty="0"/>
              <a:t>Received</a:t>
            </a:r>
            <a:r>
              <a:rPr lang="en-US" dirty="0"/>
              <a:t> tags do not contain any information about how the email was transmitted (the </a:t>
            </a:r>
            <a:r>
              <a:rPr lang="en-US" b="1" dirty="0"/>
              <a:t>"with"</a:t>
            </a:r>
            <a:r>
              <a:rPr lang="en-US" dirty="0"/>
              <a:t> tag is </a:t>
            </a:r>
            <a:r>
              <a:rPr lang="en-US" dirty="0" smtClean="0"/>
              <a:t>missing)</a:t>
            </a:r>
            <a:endParaRPr lang="en-US" dirty="0"/>
          </a:p>
        </p:txBody>
      </p:sp>
      <p:pic>
        <p:nvPicPr>
          <p:cNvPr id="1026" name="Picture 2" descr="http://www.emailaddressmanager.com/images/spam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55" y="1082425"/>
            <a:ext cx="4502017" cy="206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188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607273" y="3273137"/>
            <a:ext cx="7050827" cy="1675534"/>
          </a:xfrm>
        </p:spPr>
        <p:txBody>
          <a:bodyPr>
            <a:normAutofit fontScale="55000" lnSpcReduction="20000"/>
          </a:bodyPr>
          <a:lstStyle/>
          <a:p>
            <a:pPr marL="63500" indent="0">
              <a:buNone/>
            </a:pPr>
            <a:r>
              <a:rPr lang="en-US" dirty="0">
                <a:solidFill>
                  <a:srgbClr val="000000"/>
                </a:solidFill>
                <a:latin typeface="Arial" panose="020B0604020202020204" pitchFamily="34" charset="0"/>
              </a:rPr>
              <a:t>The </a:t>
            </a:r>
            <a:r>
              <a:rPr lang="en-US" b="1" dirty="0">
                <a:solidFill>
                  <a:srgbClr val="000000"/>
                </a:solidFill>
                <a:latin typeface="Arial" panose="020B0604020202020204" pitchFamily="34" charset="0"/>
              </a:rPr>
              <a:t>Message-ID</a:t>
            </a:r>
            <a:r>
              <a:rPr lang="en-US" dirty="0">
                <a:solidFill>
                  <a:srgbClr val="000000"/>
                </a:solidFill>
                <a:latin typeface="Arial" panose="020B0604020202020204" pitchFamily="34" charset="0"/>
              </a:rPr>
              <a:t> field is a unique identifier of each email message. </a:t>
            </a:r>
            <a:endParaRPr lang="en-US" dirty="0" smtClean="0">
              <a:solidFill>
                <a:srgbClr val="000000"/>
              </a:solidFill>
              <a:latin typeface="Arial" panose="020B0604020202020204" pitchFamily="34" charset="0"/>
            </a:endParaRPr>
          </a:p>
          <a:p>
            <a:pPr marL="558800" lvl="1" indent="0">
              <a:buNone/>
            </a:pPr>
            <a:r>
              <a:rPr lang="en-US" dirty="0" smtClean="0">
                <a:solidFill>
                  <a:srgbClr val="000000"/>
                </a:solidFill>
                <a:latin typeface="Arial" panose="020B0604020202020204" pitchFamily="34" charset="0"/>
              </a:rPr>
              <a:t>It </a:t>
            </a:r>
            <a:r>
              <a:rPr lang="en-US" dirty="0">
                <a:solidFill>
                  <a:srgbClr val="000000"/>
                </a:solidFill>
                <a:latin typeface="Arial" panose="020B0604020202020204" pitchFamily="34" charset="0"/>
              </a:rPr>
              <a:t>is like the tracing ID of an express postal mail.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The </a:t>
            </a:r>
            <a:r>
              <a:rPr lang="en-US" dirty="0">
                <a:solidFill>
                  <a:srgbClr val="000000"/>
                </a:solidFill>
                <a:latin typeface="Arial" panose="020B0604020202020204" pitchFamily="34" charset="0"/>
              </a:rPr>
              <a:t>rule says the ID is composed by the name of the server that assigned the ID and a unique string (for example, QESADJHO@emailaddressmanager.com).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Hmm</a:t>
            </a:r>
            <a:r>
              <a:rPr lang="en-US" dirty="0">
                <a:solidFill>
                  <a:srgbClr val="000000"/>
                </a:solidFill>
                <a:latin typeface="Arial" panose="020B0604020202020204" pitchFamily="34" charset="0"/>
              </a:rPr>
              <a:t>, this is strange, because on our case, the ID belongs to hotmail.com, while the sender appears to belong to yahoo.com. In fact, this difference mainly shows that the sender is forged (fake address or someone pretending to own that email address).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787" y="225025"/>
            <a:ext cx="4140308" cy="288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43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537473" y="3467966"/>
            <a:ext cx="8083016" cy="1480704"/>
          </a:xfrm>
        </p:spPr>
        <p:txBody>
          <a:bodyPr>
            <a:normAutofit fontScale="77500" lnSpcReduction="20000"/>
          </a:bodyPr>
          <a:lstStyle/>
          <a:p>
            <a:pPr marL="63500" indent="0">
              <a:buNone/>
            </a:pPr>
            <a:r>
              <a:rPr lang="en-US" dirty="0"/>
              <a:t>The </a:t>
            </a:r>
            <a:r>
              <a:rPr lang="en-US" b="1" dirty="0"/>
              <a:t>X-IP tag (also named X-Originating-IP)</a:t>
            </a:r>
            <a:r>
              <a:rPr lang="en-US" dirty="0"/>
              <a:t> is probably the most important one and it should give precise information about the sender (from where the email was actually sent). Unfortunately, this tag is optional for email protocols, so some spam messages will not include it. As you can see, the originating IP is not even close to the sender's IP, from the Received tags. </a:t>
            </a:r>
            <a:r>
              <a:rPr lang="en-US" dirty="0">
                <a:solidFill>
                  <a:srgbClr val="000000"/>
                </a:solidFill>
                <a:latin typeface="Arial" panose="020B0604020202020204" pitchFamily="34" charset="0"/>
              </a:rPr>
              <a:t>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2" y="103566"/>
            <a:ext cx="4716079" cy="328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477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cr.yp.to/immhf/envelope.html</a:t>
            </a:r>
            <a:endParaRPr lang="en-US" dirty="0" smtClean="0"/>
          </a:p>
          <a:p>
            <a:r>
              <a:rPr lang="en-US" dirty="0">
                <a:hlinkClick r:id="rId3"/>
              </a:rPr>
              <a:t>http://</a:t>
            </a:r>
            <a:r>
              <a:rPr lang="en-US" dirty="0" smtClean="0">
                <a:hlinkClick r:id="rId3"/>
              </a:rPr>
              <a:t>www.emailaddressmanager.com/tips/spam-header.html</a:t>
            </a:r>
            <a:endParaRPr lang="en-US" dirty="0" smtClean="0"/>
          </a:p>
          <a:p>
            <a:r>
              <a:rPr lang="en-US" dirty="0">
                <a:hlinkClick r:id="rId4"/>
              </a:rPr>
              <a:t>https://</a:t>
            </a:r>
            <a:r>
              <a:rPr lang="en-US" dirty="0" smtClean="0">
                <a:hlinkClick r:id="rId4"/>
              </a:rPr>
              <a:t>www.pobox.com/helpspot/index.php?pg=kb.printer.friendly&amp;id=22</a:t>
            </a:r>
            <a:endParaRPr lang="en-US" dirty="0" smtClean="0"/>
          </a:p>
          <a:p>
            <a:r>
              <a:rPr lang="en-US" dirty="0"/>
              <a:t>https://en.wikipedia.org/wiki/Open_mail_relay</a:t>
            </a:r>
          </a:p>
        </p:txBody>
      </p:sp>
    </p:spTree>
    <p:extLst>
      <p:ext uri="{BB962C8B-B14F-4D97-AF65-F5344CB8AC3E}">
        <p14:creationId xmlns:p14="http://schemas.microsoft.com/office/powerpoint/2010/main" val="1601196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 for email investigations</a:t>
            </a:r>
          </a:p>
        </p:txBody>
      </p:sp>
      <p:sp>
        <p:nvSpPr>
          <p:cNvPr id="5" name="Text Placeholder 4"/>
          <p:cNvSpPr>
            <a:spLocks noGrp="1"/>
          </p:cNvSpPr>
          <p:nvPr>
            <p:ph type="body" idx="1"/>
          </p:nvPr>
        </p:nvSpPr>
        <p:spPr/>
        <p:txBody>
          <a:bodyPr/>
          <a:lstStyle/>
          <a:p>
            <a:r>
              <a:rPr lang="en-US" dirty="0"/>
              <a:t>Email has become a primary means of </a:t>
            </a:r>
            <a:r>
              <a:rPr lang="en-US" dirty="0" smtClean="0"/>
              <a:t>communication</a:t>
            </a:r>
          </a:p>
          <a:p>
            <a:r>
              <a:rPr lang="en-US" dirty="0" smtClean="0"/>
              <a:t>Email has lots of important evidence for investigation</a:t>
            </a:r>
          </a:p>
          <a:p>
            <a:pPr lvl="1"/>
            <a:r>
              <a:rPr lang="en-US" dirty="0" smtClean="0"/>
              <a:t>Spam</a:t>
            </a:r>
          </a:p>
          <a:p>
            <a:pPr lvl="1"/>
            <a:r>
              <a:rPr lang="en-US" dirty="0" smtClean="0"/>
              <a:t>Crime</a:t>
            </a:r>
          </a:p>
          <a:p>
            <a:pPr lvl="1"/>
            <a:r>
              <a:rPr lang="en-US" dirty="0" smtClean="0"/>
              <a:t>Harassment</a:t>
            </a:r>
          </a:p>
          <a:p>
            <a:pPr lvl="1"/>
            <a:endParaRPr lang="en-US" dirty="0"/>
          </a:p>
        </p:txBody>
      </p:sp>
    </p:spTree>
    <p:extLst>
      <p:ext uri="{BB962C8B-B14F-4D97-AF65-F5344CB8AC3E}">
        <p14:creationId xmlns:p14="http://schemas.microsoft.com/office/powerpoint/2010/main" val="274142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Outlook PST </a:t>
            </a:r>
            <a:r>
              <a:rPr lang="en-US" dirty="0" smtClean="0"/>
              <a:t>files</a:t>
            </a:r>
            <a:endParaRPr lang="en-US" dirty="0"/>
          </a:p>
        </p:txBody>
      </p:sp>
      <p:sp>
        <p:nvSpPr>
          <p:cNvPr id="5" name="Subtitle 4"/>
          <p:cNvSpPr>
            <a:spLocks noGrp="1"/>
          </p:cNvSpPr>
          <p:nvPr>
            <p:ph type="subTitle" idx="1"/>
          </p:nvPr>
        </p:nvSpPr>
        <p:spPr/>
        <p:txBody>
          <a:bodyPr/>
          <a:lstStyle/>
          <a:p>
            <a:r>
              <a:rPr lang="en-US" dirty="0" smtClean="0"/>
              <a:t>Personal </a:t>
            </a:r>
            <a:r>
              <a:rPr lang="en-US" dirty="0"/>
              <a:t>Storage Table </a:t>
            </a:r>
            <a:r>
              <a:rPr lang="en-US" dirty="0" smtClean="0"/>
              <a:t>files</a:t>
            </a:r>
            <a:endParaRPr lang="en-US" dirty="0"/>
          </a:p>
        </p:txBody>
      </p:sp>
    </p:spTree>
    <p:extLst>
      <p:ext uri="{BB962C8B-B14F-4D97-AF65-F5344CB8AC3E}">
        <p14:creationId xmlns:p14="http://schemas.microsoft.com/office/powerpoint/2010/main" val="282271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Personal Storage Table or Personal Folders File</a:t>
            </a:r>
          </a:p>
        </p:txBody>
      </p:sp>
      <p:sp>
        <p:nvSpPr>
          <p:cNvPr id="5" name="Text Placeholder 4"/>
          <p:cNvSpPr>
            <a:spLocks noGrp="1"/>
          </p:cNvSpPr>
          <p:nvPr>
            <p:ph type="body" idx="1"/>
          </p:nvPr>
        </p:nvSpPr>
        <p:spPr/>
        <p:txBody>
          <a:bodyPr/>
          <a:lstStyle/>
          <a:p>
            <a:r>
              <a:rPr lang="en-US" dirty="0" smtClean="0"/>
              <a:t>Is </a:t>
            </a:r>
            <a:r>
              <a:rPr lang="en-US" dirty="0"/>
              <a:t>a file where Microsoft Outlook stores all of your Outlook items: Email, Calendar events, Contacts, Tasks and other. </a:t>
            </a:r>
            <a:endParaRPr lang="en-US" dirty="0" smtClean="0"/>
          </a:p>
          <a:p>
            <a:r>
              <a:rPr lang="en-US" dirty="0" smtClean="0"/>
              <a:t>After </a:t>
            </a:r>
            <a:r>
              <a:rPr lang="en-US" dirty="0"/>
              <a:t>you setup your account in Microsoft Outlook it will automatically create a PST file and associate it with your created account.</a:t>
            </a:r>
          </a:p>
        </p:txBody>
      </p:sp>
    </p:spTree>
    <p:extLst>
      <p:ext uri="{BB962C8B-B14F-4D97-AF65-F5344CB8AC3E}">
        <p14:creationId xmlns:p14="http://schemas.microsoft.com/office/powerpoint/2010/main" val="1019252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a PST file located?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2"/>
          <a:stretch>
            <a:fillRect/>
          </a:stretch>
        </p:blipFill>
        <p:spPr>
          <a:xfrm>
            <a:off x="274226" y="1490095"/>
            <a:ext cx="8702045" cy="2523493"/>
          </a:xfrm>
          <a:prstGeom prst="rect">
            <a:avLst/>
          </a:prstGeom>
        </p:spPr>
      </p:pic>
    </p:spTree>
    <p:extLst>
      <p:ext uri="{BB962C8B-B14F-4D97-AF65-F5344CB8AC3E}">
        <p14:creationId xmlns:p14="http://schemas.microsoft.com/office/powerpoint/2010/main" val="2471751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Extract Emails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3700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82404" y="317091"/>
            <a:ext cx="5888561" cy="4249225"/>
          </a:xfrm>
          <a:prstGeom prst="rect">
            <a:avLst/>
          </a:prstGeom>
        </p:spPr>
      </p:pic>
    </p:spTree>
    <p:extLst>
      <p:ext uri="{BB962C8B-B14F-4D97-AF65-F5344CB8AC3E}">
        <p14:creationId xmlns:p14="http://schemas.microsoft.com/office/powerpoint/2010/main" val="3679696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3" name="Picture 2"/>
          <p:cNvPicPr>
            <a:picLocks noChangeAspect="1"/>
          </p:cNvPicPr>
          <p:nvPr/>
        </p:nvPicPr>
        <p:blipFill>
          <a:blip r:embed="rId2"/>
          <a:stretch>
            <a:fillRect/>
          </a:stretch>
        </p:blipFill>
        <p:spPr>
          <a:xfrm>
            <a:off x="1214284" y="1856913"/>
            <a:ext cx="7010400" cy="1400175"/>
          </a:xfrm>
          <a:prstGeom prst="rect">
            <a:avLst/>
          </a:prstGeom>
        </p:spPr>
      </p:pic>
    </p:spTree>
    <p:extLst>
      <p:ext uri="{BB962C8B-B14F-4D97-AF65-F5344CB8AC3E}">
        <p14:creationId xmlns:p14="http://schemas.microsoft.com/office/powerpoint/2010/main" val="4134289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3" name="Picture 2"/>
          <p:cNvPicPr>
            <a:picLocks noChangeAspect="1"/>
          </p:cNvPicPr>
          <p:nvPr/>
        </p:nvPicPr>
        <p:blipFill>
          <a:blip r:embed="rId2"/>
          <a:stretch>
            <a:fillRect/>
          </a:stretch>
        </p:blipFill>
        <p:spPr>
          <a:xfrm>
            <a:off x="1362075" y="1383610"/>
            <a:ext cx="6419850" cy="1754877"/>
          </a:xfrm>
          <a:prstGeom prst="rect">
            <a:avLst/>
          </a:prstGeom>
        </p:spPr>
      </p:pic>
    </p:spTree>
    <p:extLst>
      <p:ext uri="{BB962C8B-B14F-4D97-AF65-F5344CB8AC3E}">
        <p14:creationId xmlns:p14="http://schemas.microsoft.com/office/powerpoint/2010/main" val="31691268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3" name="Picture 2"/>
          <p:cNvPicPr>
            <a:picLocks noChangeAspect="1"/>
          </p:cNvPicPr>
          <p:nvPr/>
        </p:nvPicPr>
        <p:blipFill>
          <a:blip r:embed="rId3"/>
          <a:stretch>
            <a:fillRect/>
          </a:stretch>
        </p:blipFill>
        <p:spPr>
          <a:xfrm>
            <a:off x="818536" y="1171851"/>
            <a:ext cx="7337324" cy="745911"/>
          </a:xfrm>
          <a:prstGeom prst="rect">
            <a:avLst/>
          </a:prstGeom>
        </p:spPr>
      </p:pic>
      <p:pic>
        <p:nvPicPr>
          <p:cNvPr id="4" name="Picture 3"/>
          <p:cNvPicPr>
            <a:picLocks noChangeAspect="1"/>
          </p:cNvPicPr>
          <p:nvPr/>
        </p:nvPicPr>
        <p:blipFill>
          <a:blip r:embed="rId4"/>
          <a:stretch>
            <a:fillRect/>
          </a:stretch>
        </p:blipFill>
        <p:spPr>
          <a:xfrm>
            <a:off x="818535" y="2539101"/>
            <a:ext cx="7337324" cy="1146932"/>
          </a:xfrm>
          <a:prstGeom prst="rect">
            <a:avLst/>
          </a:prstGeom>
        </p:spPr>
      </p:pic>
      <p:sp>
        <p:nvSpPr>
          <p:cNvPr id="5" name="Rectangle 4"/>
          <p:cNvSpPr/>
          <p:nvPr/>
        </p:nvSpPr>
        <p:spPr>
          <a:xfrm>
            <a:off x="1587985" y="337962"/>
            <a:ext cx="4572000" cy="523220"/>
          </a:xfrm>
          <a:prstGeom prst="rect">
            <a:avLst/>
          </a:prstGeom>
        </p:spPr>
        <p:txBody>
          <a:bodyPr>
            <a:spAutoFit/>
          </a:bodyPr>
          <a:lstStyle/>
          <a:p>
            <a:r>
              <a:rPr lang="en-US" dirty="0"/>
              <a:t>https://</a:t>
            </a:r>
            <a:r>
              <a:rPr lang="en-US" dirty="0" smtClean="0"/>
              <a:t>www.dropbox.com/s/qi1z2hyrycvh1d3/nps-2008-jean_outlook.pst</a:t>
            </a:r>
            <a:endParaRPr lang="en-US" dirty="0"/>
          </a:p>
        </p:txBody>
      </p:sp>
    </p:spTree>
    <p:extLst>
      <p:ext uri="{BB962C8B-B14F-4D97-AF65-F5344CB8AC3E}">
        <p14:creationId xmlns:p14="http://schemas.microsoft.com/office/powerpoint/2010/main" val="1880119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095506" y="693174"/>
            <a:ext cx="6952987" cy="3569295"/>
          </a:xfrm>
          <a:prstGeom prst="rect">
            <a:avLst/>
          </a:prstGeom>
        </p:spPr>
      </p:pic>
    </p:spTree>
    <p:extLst>
      <p:ext uri="{BB962C8B-B14F-4D97-AF65-F5344CB8AC3E}">
        <p14:creationId xmlns:p14="http://schemas.microsoft.com/office/powerpoint/2010/main" val="1719192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sp>
        <p:nvSpPr>
          <p:cNvPr id="4" name="Rectangle 3"/>
          <p:cNvSpPr/>
          <p:nvPr/>
        </p:nvSpPr>
        <p:spPr>
          <a:xfrm>
            <a:off x="1544894" y="4259385"/>
            <a:ext cx="6054212" cy="523220"/>
          </a:xfrm>
          <a:prstGeom prst="rect">
            <a:avLst/>
          </a:prstGeom>
        </p:spPr>
        <p:txBody>
          <a:bodyPr wrap="square">
            <a:spAutoFit/>
          </a:bodyPr>
          <a:lstStyle/>
          <a:p>
            <a:r>
              <a:rPr lang="en-US" dirty="0"/>
              <a:t>-C = standard character set </a:t>
            </a:r>
            <a:endParaRPr lang="en-US" dirty="0" smtClean="0"/>
          </a:p>
          <a:p>
            <a:r>
              <a:rPr lang="en-US" dirty="0" smtClean="0"/>
              <a:t>-</a:t>
            </a:r>
            <a:r>
              <a:rPr lang="en-US" dirty="0"/>
              <a:t>M = output messages RFC 822 format (test messages) as separate files</a:t>
            </a:r>
          </a:p>
        </p:txBody>
      </p:sp>
      <p:pic>
        <p:nvPicPr>
          <p:cNvPr id="5" name="Picture 4"/>
          <p:cNvPicPr>
            <a:picLocks noChangeAspect="1"/>
          </p:cNvPicPr>
          <p:nvPr/>
        </p:nvPicPr>
        <p:blipFill>
          <a:blip r:embed="rId2"/>
          <a:stretch>
            <a:fillRect/>
          </a:stretch>
        </p:blipFill>
        <p:spPr>
          <a:xfrm>
            <a:off x="1703131" y="510238"/>
            <a:ext cx="5895975" cy="3609447"/>
          </a:xfrm>
          <a:prstGeom prst="rect">
            <a:avLst/>
          </a:prstGeom>
        </p:spPr>
      </p:pic>
    </p:spTree>
    <p:extLst>
      <p:ext uri="{BB962C8B-B14F-4D97-AF65-F5344CB8AC3E}">
        <p14:creationId xmlns:p14="http://schemas.microsoft.com/office/powerpoint/2010/main" val="3150155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a:t>of the use of e-mail </a:t>
            </a:r>
            <a:r>
              <a:rPr lang="en-US" dirty="0" smtClean="0"/>
              <a:t>as evidence</a:t>
            </a:r>
            <a:endParaRPr lang="en-US" dirty="0"/>
          </a:p>
        </p:txBody>
      </p:sp>
      <p:sp>
        <p:nvSpPr>
          <p:cNvPr id="3" name="Text Placeholder 2"/>
          <p:cNvSpPr>
            <a:spLocks noGrp="1"/>
          </p:cNvSpPr>
          <p:nvPr>
            <p:ph type="body" idx="1"/>
          </p:nvPr>
        </p:nvSpPr>
        <p:spPr/>
        <p:txBody>
          <a:bodyPr/>
          <a:lstStyle/>
          <a:p>
            <a:r>
              <a:rPr lang="en-US" dirty="0"/>
              <a:t>Enron</a:t>
            </a:r>
          </a:p>
          <a:p>
            <a:r>
              <a:rPr lang="en-US" dirty="0" smtClean="0"/>
              <a:t>Knox </a:t>
            </a:r>
            <a:r>
              <a:rPr lang="en-US" dirty="0"/>
              <a:t>vs. State of Indiana</a:t>
            </a:r>
          </a:p>
          <a:p>
            <a:r>
              <a:rPr lang="en-US" dirty="0" smtClean="0"/>
              <a:t>Harley </a:t>
            </a:r>
            <a:r>
              <a:rPr lang="en-US" dirty="0"/>
              <a:t>vs. </a:t>
            </a:r>
            <a:r>
              <a:rPr lang="en-US" dirty="0" err="1"/>
              <a:t>McCoach</a:t>
            </a:r>
            <a:endParaRPr lang="en-US" dirty="0"/>
          </a:p>
          <a:p>
            <a:r>
              <a:rPr lang="en-US" dirty="0" err="1" smtClean="0"/>
              <a:t>Nardinelli</a:t>
            </a:r>
            <a:r>
              <a:rPr lang="en-US" dirty="0" smtClean="0"/>
              <a:t> </a:t>
            </a:r>
            <a:r>
              <a:rPr lang="en-US" dirty="0"/>
              <a:t>et al. vs. Chevron</a:t>
            </a:r>
          </a:p>
          <a:p>
            <a:r>
              <a:rPr lang="en-US" dirty="0" smtClean="0"/>
              <a:t>Adelyn </a:t>
            </a:r>
            <a:r>
              <a:rPr lang="en-US" dirty="0"/>
              <a:t>Lee vs. Oracle Corporation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64389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3" name="Picture 2"/>
          <p:cNvPicPr>
            <a:picLocks noChangeAspect="1"/>
          </p:cNvPicPr>
          <p:nvPr/>
        </p:nvPicPr>
        <p:blipFill>
          <a:blip r:embed="rId2"/>
          <a:stretch>
            <a:fillRect/>
          </a:stretch>
        </p:blipFill>
        <p:spPr>
          <a:xfrm>
            <a:off x="997534" y="1419530"/>
            <a:ext cx="6724650" cy="1924050"/>
          </a:xfrm>
          <a:prstGeom prst="rect">
            <a:avLst/>
          </a:prstGeom>
        </p:spPr>
      </p:pic>
    </p:spTree>
    <p:extLst>
      <p:ext uri="{BB962C8B-B14F-4D97-AF65-F5344CB8AC3E}">
        <p14:creationId xmlns:p14="http://schemas.microsoft.com/office/powerpoint/2010/main" val="1327530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Extract Images</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115638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20388678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1271483" y="941532"/>
            <a:ext cx="6400800" cy="2622164"/>
          </a:xfrm>
          <a:prstGeom prst="rect">
            <a:avLst/>
          </a:prstGeom>
        </p:spPr>
      </p:pic>
    </p:spTree>
    <p:extLst>
      <p:ext uri="{BB962C8B-B14F-4D97-AF65-F5344CB8AC3E}">
        <p14:creationId xmlns:p14="http://schemas.microsoft.com/office/powerpoint/2010/main" val="2046216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7782" y="201703"/>
            <a:ext cx="5592089" cy="4425941"/>
          </a:xfrm>
          <a:prstGeom prst="rect">
            <a:avLst/>
          </a:prstGeom>
        </p:spPr>
      </p:pic>
      <p:sp>
        <p:nvSpPr>
          <p:cNvPr id="5" name="Text Placeholder 4"/>
          <p:cNvSpPr>
            <a:spLocks noGrp="1"/>
          </p:cNvSpPr>
          <p:nvPr>
            <p:ph type="body" idx="1"/>
          </p:nvPr>
        </p:nvSpPr>
        <p:spPr>
          <a:xfrm>
            <a:off x="5120640" y="1689811"/>
            <a:ext cx="2531059" cy="2100418"/>
          </a:xfrm>
        </p:spPr>
        <p:txBody>
          <a:bodyPr/>
          <a:lstStyle/>
          <a:p>
            <a:r>
              <a:rPr lang="en-US" sz="1400" dirty="0"/>
              <a:t>SMTP can’t transmit anything other than ASCII characters therefore attachments are encoded with Base64 encoding to translate non-</a:t>
            </a:r>
            <a:r>
              <a:rPr lang="en-US" sz="1400" dirty="0" err="1"/>
              <a:t>ascii</a:t>
            </a:r>
            <a:r>
              <a:rPr lang="en-US" sz="1400" dirty="0"/>
              <a:t> into ASCII for transmission.</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cxnSp>
        <p:nvCxnSpPr>
          <p:cNvPr id="7" name="Straight Arrow Connector 6"/>
          <p:cNvCxnSpPr/>
          <p:nvPr/>
        </p:nvCxnSpPr>
        <p:spPr>
          <a:xfrm flipH="1" flipV="1">
            <a:off x="2969971" y="848563"/>
            <a:ext cx="2860243" cy="107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70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smtClean="0"/>
              <a:t>Content-Transfer-Encoding?</a:t>
            </a:r>
            <a:endParaRPr lang="en-US" dirty="0"/>
          </a:p>
        </p:txBody>
      </p:sp>
      <p:sp>
        <p:nvSpPr>
          <p:cNvPr id="5" name="Content Placeholder 4"/>
          <p:cNvSpPr>
            <a:spLocks noGrp="1"/>
          </p:cNvSpPr>
          <p:nvPr>
            <p:ph idx="1"/>
          </p:nvPr>
        </p:nvSpPr>
        <p:spPr/>
        <p:txBody>
          <a:bodyPr/>
          <a:lstStyle/>
          <a:p>
            <a:r>
              <a:rPr lang="en-US" sz="1800" dirty="0"/>
              <a:t>SMTP, by definition (RFC 821), limits mail to lines of 1000 characters of 7 bits each. That means that none of the bytes you send down the pipe can have the most significant ("highest-order") bit set to "1".</a:t>
            </a:r>
          </a:p>
          <a:p>
            <a:r>
              <a:rPr lang="en-US" sz="1800" dirty="0" smtClean="0"/>
              <a:t>The </a:t>
            </a:r>
            <a:r>
              <a:rPr lang="en-US" sz="1800" dirty="0"/>
              <a:t>content that we want to send will often not obey this restriction inherently. Think of an image file, or a text file that contains Unicode characters: the bytes of these files will often have their 8th bit set to "1". SMTP doesn't allow this, so you need to use "transfer encoding" to describe how you've worked around the mismatch.</a:t>
            </a:r>
          </a:p>
          <a:p>
            <a:r>
              <a:rPr lang="en-US" sz="1800" dirty="0" smtClean="0"/>
              <a:t>The </a:t>
            </a:r>
            <a:r>
              <a:rPr lang="en-US" sz="1800" dirty="0"/>
              <a:t>values for the Content-Transfer-Encoding header describe the rule that you've chosen to solve this problem.</a:t>
            </a:r>
          </a:p>
        </p:txBody>
      </p:sp>
      <p:sp>
        <p:nvSpPr>
          <p:cNvPr id="3" name="Slide Number Placeholder 2"/>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319091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4" name="Picture 3"/>
          <p:cNvPicPr>
            <a:picLocks noChangeAspect="1"/>
          </p:cNvPicPr>
          <p:nvPr/>
        </p:nvPicPr>
        <p:blipFill>
          <a:blip r:embed="rId2"/>
          <a:stretch>
            <a:fillRect/>
          </a:stretch>
        </p:blipFill>
        <p:spPr>
          <a:xfrm>
            <a:off x="2590778" y="0"/>
            <a:ext cx="3962444" cy="5143500"/>
          </a:xfrm>
          <a:prstGeom prst="rect">
            <a:avLst/>
          </a:prstGeom>
        </p:spPr>
      </p:pic>
    </p:spTree>
    <p:extLst>
      <p:ext uri="{BB962C8B-B14F-4D97-AF65-F5344CB8AC3E}">
        <p14:creationId xmlns:p14="http://schemas.microsoft.com/office/powerpoint/2010/main" val="2731545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3" name="Picture 2"/>
          <p:cNvPicPr>
            <a:picLocks noChangeAspect="1"/>
          </p:cNvPicPr>
          <p:nvPr/>
        </p:nvPicPr>
        <p:blipFill>
          <a:blip r:embed="rId2"/>
          <a:stretch>
            <a:fillRect/>
          </a:stretch>
        </p:blipFill>
        <p:spPr>
          <a:xfrm>
            <a:off x="0" y="1260960"/>
            <a:ext cx="9144000" cy="2621580"/>
          </a:xfrm>
          <a:prstGeom prst="rect">
            <a:avLst/>
          </a:prstGeom>
        </p:spPr>
      </p:pic>
    </p:spTree>
    <p:extLst>
      <p:ext uri="{BB962C8B-B14F-4D97-AF65-F5344CB8AC3E}">
        <p14:creationId xmlns:p14="http://schemas.microsoft.com/office/powerpoint/2010/main" val="3369980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3" name="Picture 2"/>
          <p:cNvPicPr>
            <a:picLocks noChangeAspect="1"/>
          </p:cNvPicPr>
          <p:nvPr/>
        </p:nvPicPr>
        <p:blipFill>
          <a:blip r:embed="rId2"/>
          <a:stretch>
            <a:fillRect/>
          </a:stretch>
        </p:blipFill>
        <p:spPr>
          <a:xfrm>
            <a:off x="1838675" y="506276"/>
            <a:ext cx="5202873" cy="4163338"/>
          </a:xfrm>
          <a:prstGeom prst="rect">
            <a:avLst/>
          </a:prstGeom>
        </p:spPr>
      </p:pic>
    </p:spTree>
    <p:extLst>
      <p:ext uri="{BB962C8B-B14F-4D97-AF65-F5344CB8AC3E}">
        <p14:creationId xmlns:p14="http://schemas.microsoft.com/office/powerpoint/2010/main" val="2341279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3" name="Picture 2"/>
          <p:cNvPicPr>
            <a:picLocks noChangeAspect="1"/>
          </p:cNvPicPr>
          <p:nvPr/>
        </p:nvPicPr>
        <p:blipFill>
          <a:blip r:embed="rId2"/>
          <a:stretch>
            <a:fillRect/>
          </a:stretch>
        </p:blipFill>
        <p:spPr>
          <a:xfrm>
            <a:off x="1526714" y="1143256"/>
            <a:ext cx="6090571" cy="2514344"/>
          </a:xfrm>
          <a:prstGeom prst="rect">
            <a:avLst/>
          </a:prstGeom>
        </p:spPr>
      </p:pic>
    </p:spTree>
    <p:extLst>
      <p:ext uri="{BB962C8B-B14F-4D97-AF65-F5344CB8AC3E}">
        <p14:creationId xmlns:p14="http://schemas.microsoft.com/office/powerpoint/2010/main" val="162984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5" name="Picture 4"/>
          <p:cNvPicPr>
            <a:picLocks noChangeAspect="1"/>
          </p:cNvPicPr>
          <p:nvPr/>
        </p:nvPicPr>
        <p:blipFill>
          <a:blip r:embed="rId2"/>
          <a:stretch>
            <a:fillRect/>
          </a:stretch>
        </p:blipFill>
        <p:spPr>
          <a:xfrm>
            <a:off x="162970" y="146583"/>
            <a:ext cx="8818059" cy="4920528"/>
          </a:xfrm>
          <a:prstGeom prst="rect">
            <a:avLst/>
          </a:prstGeom>
        </p:spPr>
      </p:pic>
    </p:spTree>
    <p:extLst>
      <p:ext uri="{BB962C8B-B14F-4D97-AF65-F5344CB8AC3E}">
        <p14:creationId xmlns:p14="http://schemas.microsoft.com/office/powerpoint/2010/main" val="1165732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3" name="Picture 2"/>
          <p:cNvPicPr>
            <a:picLocks noChangeAspect="1"/>
          </p:cNvPicPr>
          <p:nvPr/>
        </p:nvPicPr>
        <p:blipFill>
          <a:blip r:embed="rId2"/>
          <a:stretch>
            <a:fillRect/>
          </a:stretch>
        </p:blipFill>
        <p:spPr>
          <a:xfrm>
            <a:off x="1469509" y="532567"/>
            <a:ext cx="5550832" cy="3632292"/>
          </a:xfrm>
          <a:prstGeom prst="rect">
            <a:avLst/>
          </a:prstGeom>
        </p:spPr>
      </p:pic>
    </p:spTree>
    <p:extLst>
      <p:ext uri="{BB962C8B-B14F-4D97-AF65-F5344CB8AC3E}">
        <p14:creationId xmlns:p14="http://schemas.microsoft.com/office/powerpoint/2010/main" val="528563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3" name="Picture 2"/>
          <p:cNvPicPr>
            <a:picLocks noChangeAspect="1"/>
          </p:cNvPicPr>
          <p:nvPr/>
        </p:nvPicPr>
        <p:blipFill>
          <a:blip r:embed="rId2"/>
          <a:stretch>
            <a:fillRect/>
          </a:stretch>
        </p:blipFill>
        <p:spPr>
          <a:xfrm>
            <a:off x="2164093" y="186885"/>
            <a:ext cx="4500553" cy="4566298"/>
          </a:xfrm>
          <a:prstGeom prst="rect">
            <a:avLst/>
          </a:prstGeom>
        </p:spPr>
      </p:pic>
    </p:spTree>
    <p:extLst>
      <p:ext uri="{BB962C8B-B14F-4D97-AF65-F5344CB8AC3E}">
        <p14:creationId xmlns:p14="http://schemas.microsoft.com/office/powerpoint/2010/main" val="3360472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3" name="Picture 2"/>
          <p:cNvPicPr>
            <a:picLocks noChangeAspect="1"/>
          </p:cNvPicPr>
          <p:nvPr/>
        </p:nvPicPr>
        <p:blipFill>
          <a:blip r:embed="rId2"/>
          <a:stretch>
            <a:fillRect/>
          </a:stretch>
        </p:blipFill>
        <p:spPr>
          <a:xfrm>
            <a:off x="1109662" y="1509712"/>
            <a:ext cx="6924675" cy="2124075"/>
          </a:xfrm>
          <a:prstGeom prst="rect">
            <a:avLst/>
          </a:prstGeom>
        </p:spPr>
      </p:pic>
    </p:spTree>
    <p:extLst>
      <p:ext uri="{BB962C8B-B14F-4D97-AF65-F5344CB8AC3E}">
        <p14:creationId xmlns:p14="http://schemas.microsoft.com/office/powerpoint/2010/main" val="321741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3" name="Picture 2"/>
          <p:cNvPicPr>
            <a:picLocks noChangeAspect="1"/>
          </p:cNvPicPr>
          <p:nvPr/>
        </p:nvPicPr>
        <p:blipFill>
          <a:blip r:embed="rId2"/>
          <a:stretch>
            <a:fillRect/>
          </a:stretch>
        </p:blipFill>
        <p:spPr>
          <a:xfrm>
            <a:off x="1496052" y="1113533"/>
            <a:ext cx="5603195" cy="2581940"/>
          </a:xfrm>
          <a:prstGeom prst="rect">
            <a:avLst/>
          </a:prstGeom>
        </p:spPr>
      </p:pic>
    </p:spTree>
    <p:extLst>
      <p:ext uri="{BB962C8B-B14F-4D97-AF65-F5344CB8AC3E}">
        <p14:creationId xmlns:p14="http://schemas.microsoft.com/office/powerpoint/2010/main" val="4049623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dos2unix</a:t>
            </a:r>
          </a:p>
        </p:txBody>
      </p:sp>
      <p:sp>
        <p:nvSpPr>
          <p:cNvPr id="4" name="Text Placeholder 3"/>
          <p:cNvSpPr>
            <a:spLocks noGrp="1"/>
          </p:cNvSpPr>
          <p:nvPr>
            <p:ph type="body" idx="1"/>
          </p:nvPr>
        </p:nvSpPr>
        <p:spPr>
          <a:xfrm>
            <a:off x="747925" y="1302837"/>
            <a:ext cx="6681575" cy="3610800"/>
          </a:xfrm>
        </p:spPr>
        <p:txBody>
          <a:bodyPr/>
          <a:lstStyle/>
          <a:p>
            <a:r>
              <a:rPr lang="en-US" sz="2800" dirty="0"/>
              <a:t>Sometimes, you will need to move files between windows and </a:t>
            </a:r>
            <a:r>
              <a:rPr lang="en-US" sz="2800" dirty="0" smtClean="0"/>
              <a:t>Unix </a:t>
            </a:r>
            <a:r>
              <a:rPr lang="en-US" sz="2800" dirty="0"/>
              <a:t>systems. Window files use the same format as Dos, where the end of line is signified by two characters, Carriage Return or </a:t>
            </a:r>
            <a:r>
              <a:rPr lang="en-US" sz="2800" dirty="0">
                <a:solidFill>
                  <a:srgbClr val="FF0000"/>
                </a:solidFill>
                <a:latin typeface="Calibri Light" panose="020F0302020204030204" pitchFamily="34" charset="0"/>
                <a:cs typeface="Calibri Light" panose="020F0302020204030204" pitchFamily="34" charset="0"/>
              </a:rPr>
              <a:t>CR or \r </a:t>
            </a:r>
            <a:r>
              <a:rPr lang="en-US" sz="2800" dirty="0"/>
              <a:t>followed by Line Feed or </a:t>
            </a:r>
            <a:r>
              <a:rPr lang="en-US" sz="2800" dirty="0">
                <a:solidFill>
                  <a:srgbClr val="FF0000"/>
                </a:solidFill>
                <a:latin typeface="Calibri Light" panose="020F0302020204030204" pitchFamily="34" charset="0"/>
                <a:cs typeface="Calibri Light" panose="020F0302020204030204" pitchFamily="34" charset="0"/>
              </a:rPr>
              <a:t>LF or \n</a:t>
            </a:r>
            <a:r>
              <a:rPr lang="en-US" sz="2800" dirty="0"/>
              <a:t>.</a:t>
            </a:r>
          </a:p>
          <a:p>
            <a:r>
              <a:rPr lang="en-US" sz="2800" dirty="0"/>
              <a:t>Unix </a:t>
            </a:r>
            <a:r>
              <a:rPr lang="en-US" sz="2800" dirty="0" smtClean="0"/>
              <a:t>files use </a:t>
            </a:r>
            <a:r>
              <a:rPr lang="en-US" sz="2800" dirty="0"/>
              <a:t>only Line Feed (</a:t>
            </a:r>
            <a:r>
              <a:rPr lang="en-US" sz="2800" dirty="0">
                <a:solidFill>
                  <a:srgbClr val="FF0000"/>
                </a:solidFill>
                <a:latin typeface="Calibri Light" panose="020F0302020204030204" pitchFamily="34" charset="0"/>
                <a:cs typeface="Calibri Light" panose="020F0302020204030204" pitchFamily="34" charset="0"/>
              </a:rPr>
              <a:t>\n</a:t>
            </a:r>
            <a:r>
              <a:rPr lang="en-US" sz="2800" dirty="0"/>
              <a:t>).</a:t>
            </a:r>
            <a:endParaRPr lang="en-US" sz="2400"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sp>
        <p:nvSpPr>
          <p:cNvPr id="5" name="Rectangle 4"/>
          <p:cNvSpPr/>
          <p:nvPr/>
        </p:nvSpPr>
        <p:spPr>
          <a:xfrm>
            <a:off x="492369" y="4615015"/>
            <a:ext cx="4572000" cy="215444"/>
          </a:xfrm>
          <a:prstGeom prst="rect">
            <a:avLst/>
          </a:prstGeom>
        </p:spPr>
        <p:txBody>
          <a:bodyPr>
            <a:spAutoFit/>
          </a:bodyPr>
          <a:lstStyle/>
          <a:p>
            <a:r>
              <a:rPr lang="en-US" sz="800" dirty="0"/>
              <a:t>https://www.geeksforgeeks.org/dos2unix-unix2dos-commands/</a:t>
            </a:r>
          </a:p>
        </p:txBody>
      </p:sp>
    </p:spTree>
    <p:extLst>
      <p:ext uri="{BB962C8B-B14F-4D97-AF65-F5344CB8AC3E}">
        <p14:creationId xmlns:p14="http://schemas.microsoft.com/office/powerpoint/2010/main" val="10985211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4" name="Picture 3"/>
          <p:cNvPicPr>
            <a:picLocks noChangeAspect="1"/>
          </p:cNvPicPr>
          <p:nvPr/>
        </p:nvPicPr>
        <p:blipFill>
          <a:blip r:embed="rId2"/>
          <a:stretch>
            <a:fillRect/>
          </a:stretch>
        </p:blipFill>
        <p:spPr>
          <a:xfrm>
            <a:off x="1175657" y="747619"/>
            <a:ext cx="6988629" cy="3575250"/>
          </a:xfrm>
          <a:prstGeom prst="rect">
            <a:avLst/>
          </a:prstGeom>
        </p:spPr>
      </p:pic>
    </p:spTree>
    <p:extLst>
      <p:ext uri="{BB962C8B-B14F-4D97-AF65-F5344CB8AC3E}">
        <p14:creationId xmlns:p14="http://schemas.microsoft.com/office/powerpoint/2010/main" val="562191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3" name="Picture 2"/>
          <p:cNvPicPr>
            <a:picLocks noChangeAspect="1"/>
          </p:cNvPicPr>
          <p:nvPr/>
        </p:nvPicPr>
        <p:blipFill>
          <a:blip r:embed="rId2"/>
          <a:stretch>
            <a:fillRect/>
          </a:stretch>
        </p:blipFill>
        <p:spPr>
          <a:xfrm>
            <a:off x="1652587" y="653143"/>
            <a:ext cx="5567089" cy="3805237"/>
          </a:xfrm>
          <a:prstGeom prst="rect">
            <a:avLst/>
          </a:prstGeom>
        </p:spPr>
      </p:pic>
    </p:spTree>
    <p:extLst>
      <p:ext uri="{BB962C8B-B14F-4D97-AF65-F5344CB8AC3E}">
        <p14:creationId xmlns:p14="http://schemas.microsoft.com/office/powerpoint/2010/main" val="537145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4941894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pic>
        <p:nvPicPr>
          <p:cNvPr id="3" name="Picture 2"/>
          <p:cNvPicPr>
            <a:picLocks noChangeAspect="1"/>
          </p:cNvPicPr>
          <p:nvPr/>
        </p:nvPicPr>
        <p:blipFill>
          <a:blip r:embed="rId2"/>
          <a:stretch>
            <a:fillRect/>
          </a:stretch>
        </p:blipFill>
        <p:spPr>
          <a:xfrm>
            <a:off x="2259352" y="196725"/>
            <a:ext cx="4250305" cy="4460546"/>
          </a:xfrm>
          <a:prstGeom prst="rect">
            <a:avLst/>
          </a:prstGeom>
        </p:spPr>
      </p:pic>
    </p:spTree>
    <p:extLst>
      <p:ext uri="{BB962C8B-B14F-4D97-AF65-F5344CB8AC3E}">
        <p14:creationId xmlns:p14="http://schemas.microsoft.com/office/powerpoint/2010/main" val="4026484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607782" y="3888349"/>
            <a:ext cx="4825500" cy="819900"/>
          </a:xfrm>
        </p:spPr>
        <p:txBody>
          <a:bodyPr/>
          <a:lstStyle/>
          <a:p>
            <a:r>
              <a:rPr lang="en-US" sz="1600" b="0" dirty="0" smtClean="0"/>
              <a:t>the </a:t>
            </a:r>
            <a:r>
              <a:rPr lang="en-US" sz="1600" b="0" dirty="0"/>
              <a:t>incoming </a:t>
            </a:r>
            <a:r>
              <a:rPr lang="en-US" sz="1600" b="0" i="1" dirty="0"/>
              <a:t>SMTP </a:t>
            </a:r>
            <a:r>
              <a:rPr lang="en-US" sz="1600" b="0" dirty="0"/>
              <a:t>server of the message that it was delivered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3" name="Picture 2"/>
          <p:cNvPicPr>
            <a:picLocks noChangeAspect="1"/>
          </p:cNvPicPr>
          <p:nvPr/>
        </p:nvPicPr>
        <p:blipFill>
          <a:blip r:embed="rId2"/>
          <a:stretch>
            <a:fillRect/>
          </a:stretch>
        </p:blipFill>
        <p:spPr>
          <a:xfrm>
            <a:off x="1764209" y="344793"/>
            <a:ext cx="4807743" cy="3543556"/>
          </a:xfrm>
          <a:prstGeom prst="rect">
            <a:avLst/>
          </a:prstGeom>
        </p:spPr>
      </p:pic>
    </p:spTree>
    <p:extLst>
      <p:ext uri="{BB962C8B-B14F-4D97-AF65-F5344CB8AC3E}">
        <p14:creationId xmlns:p14="http://schemas.microsoft.com/office/powerpoint/2010/main" val="3384651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application types</a:t>
            </a:r>
            <a:endParaRPr lang="en-US" dirty="0"/>
          </a:p>
        </p:txBody>
      </p:sp>
      <p:sp>
        <p:nvSpPr>
          <p:cNvPr id="3" name="Text Placeholder 2"/>
          <p:cNvSpPr>
            <a:spLocks noGrp="1"/>
          </p:cNvSpPr>
          <p:nvPr>
            <p:ph type="body" idx="1"/>
          </p:nvPr>
        </p:nvSpPr>
        <p:spPr/>
        <p:txBody>
          <a:bodyPr/>
          <a:lstStyle/>
          <a:p>
            <a:r>
              <a:rPr lang="en-US" dirty="0"/>
              <a:t>Client/server </a:t>
            </a:r>
            <a:r>
              <a:rPr lang="en-US" dirty="0" smtClean="0"/>
              <a:t>applications</a:t>
            </a:r>
          </a:p>
          <a:p>
            <a:pPr lvl="1"/>
            <a:r>
              <a:rPr lang="en-US" dirty="0" smtClean="0"/>
              <a:t>MS outlook</a:t>
            </a:r>
            <a:endParaRPr lang="en-US" dirty="0"/>
          </a:p>
          <a:p>
            <a:r>
              <a:rPr lang="en-US" dirty="0" smtClean="0"/>
              <a:t>Webmail</a:t>
            </a:r>
          </a:p>
          <a:p>
            <a:pPr lvl="1"/>
            <a:r>
              <a:rPr lang="en-US" dirty="0" err="1" smtClean="0"/>
              <a:t>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289344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41610" y="4281713"/>
            <a:ext cx="5324689" cy="571585"/>
          </a:xfrm>
        </p:spPr>
        <p:txBody>
          <a:bodyPr/>
          <a:lstStyle/>
          <a:p>
            <a:r>
              <a:rPr lang="en-US" sz="1600" b="0" dirty="0" smtClean="0"/>
              <a:t>the </a:t>
            </a:r>
            <a:r>
              <a:rPr lang="en-US" sz="1600" b="0" dirty="0"/>
              <a:t>originator of the message as well as the </a:t>
            </a:r>
            <a:r>
              <a:rPr lang="en-US" sz="1600" b="0" i="1" dirty="0"/>
              <a:t>SMTP </a:t>
            </a:r>
            <a:r>
              <a:rPr lang="en-US" sz="1600" b="0" dirty="0"/>
              <a:t>server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a:p>
        </p:txBody>
      </p:sp>
      <p:pic>
        <p:nvPicPr>
          <p:cNvPr id="4" name="Picture 3"/>
          <p:cNvPicPr>
            <a:picLocks noChangeAspect="1"/>
          </p:cNvPicPr>
          <p:nvPr/>
        </p:nvPicPr>
        <p:blipFill>
          <a:blip r:embed="rId2"/>
          <a:stretch>
            <a:fillRect/>
          </a:stretch>
        </p:blipFill>
        <p:spPr>
          <a:xfrm>
            <a:off x="1877699" y="116215"/>
            <a:ext cx="5388601" cy="3982255"/>
          </a:xfrm>
          <a:prstGeom prst="rect">
            <a:avLst/>
          </a:prstGeom>
        </p:spPr>
      </p:pic>
    </p:spTree>
    <p:extLst>
      <p:ext uri="{BB962C8B-B14F-4D97-AF65-F5344CB8AC3E}">
        <p14:creationId xmlns:p14="http://schemas.microsoft.com/office/powerpoint/2010/main" val="3193838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Your </a:t>
            </a:r>
            <a:r>
              <a:rPr lang="en-US" dirty="0" smtClean="0"/>
              <a:t>Work</a:t>
            </a:r>
            <a:endParaRPr lang="en-US" dirty="0"/>
          </a:p>
        </p:txBody>
      </p:sp>
      <p:sp>
        <p:nvSpPr>
          <p:cNvPr id="3" name="Text Placeholder 2"/>
          <p:cNvSpPr>
            <a:spLocks noGrp="1"/>
          </p:cNvSpPr>
          <p:nvPr>
            <p:ph type="subTitle" idx="1"/>
          </p:nvPr>
        </p:nvSpPr>
        <p:spPr/>
        <p:txBody>
          <a:bodyPr/>
          <a:lstStyle/>
          <a:p>
            <a:endParaRPr lang="en-US" dirty="0"/>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36402760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Retrieve wmt.gif</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62</a:t>
            </a:fld>
            <a:endParaRPr lang="en"/>
          </a:p>
        </p:txBody>
      </p:sp>
      <p:pic>
        <p:nvPicPr>
          <p:cNvPr id="3" name="Picture 2"/>
          <p:cNvPicPr>
            <a:picLocks noChangeAspect="1"/>
          </p:cNvPicPr>
          <p:nvPr/>
        </p:nvPicPr>
        <p:blipFill>
          <a:blip r:embed="rId2"/>
          <a:stretch>
            <a:fillRect/>
          </a:stretch>
        </p:blipFill>
        <p:spPr>
          <a:xfrm>
            <a:off x="747925" y="1200383"/>
            <a:ext cx="6511169" cy="3848656"/>
          </a:xfrm>
          <a:prstGeom prst="rect">
            <a:avLst/>
          </a:prstGeom>
        </p:spPr>
      </p:pic>
    </p:spTree>
    <p:extLst>
      <p:ext uri="{BB962C8B-B14F-4D97-AF65-F5344CB8AC3E}">
        <p14:creationId xmlns:p14="http://schemas.microsoft.com/office/powerpoint/2010/main" val="24963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a:p>
        </p:txBody>
      </p:sp>
      <p:pic>
        <p:nvPicPr>
          <p:cNvPr id="4" name="Picture 3"/>
          <p:cNvPicPr>
            <a:picLocks noChangeAspect="1"/>
          </p:cNvPicPr>
          <p:nvPr/>
        </p:nvPicPr>
        <p:blipFill>
          <a:blip r:embed="rId2"/>
          <a:stretch>
            <a:fillRect/>
          </a:stretch>
        </p:blipFill>
        <p:spPr>
          <a:xfrm>
            <a:off x="987819" y="914399"/>
            <a:ext cx="6885737" cy="3402835"/>
          </a:xfrm>
          <a:prstGeom prst="rect">
            <a:avLst/>
          </a:prstGeom>
        </p:spPr>
      </p:pic>
    </p:spTree>
    <p:extLst>
      <p:ext uri="{BB962C8B-B14F-4D97-AF65-F5344CB8AC3E}">
        <p14:creationId xmlns:p14="http://schemas.microsoft.com/office/powerpoint/2010/main" val="3963040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question</a:t>
            </a:r>
            <a:endParaRPr lang="en-US" dirty="0"/>
          </a:p>
        </p:txBody>
      </p:sp>
      <p:sp>
        <p:nvSpPr>
          <p:cNvPr id="4" name="Text Placeholder 3"/>
          <p:cNvSpPr>
            <a:spLocks noGrp="1"/>
          </p:cNvSpPr>
          <p:nvPr>
            <p:ph type="body" idx="1"/>
          </p:nvPr>
        </p:nvSpPr>
        <p:spPr/>
        <p:txBody>
          <a:bodyPr/>
          <a:lstStyle/>
          <a:p>
            <a:r>
              <a:rPr lang="en-US" dirty="0" smtClean="0"/>
              <a:t>Find the travel path of the email</a:t>
            </a:r>
            <a:r>
              <a:rPr lang="en-US" smtClean="0"/>
              <a:t>. </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379028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email really works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6446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showing how email appears&#10;     to be a direct transfer from originating sender to&#10;     recipient, but actually involves multiple hops from&#10;     server to server within the network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40" y="145747"/>
            <a:ext cx="5920165" cy="44997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85394" y="4645471"/>
            <a:ext cx="4572000" cy="215444"/>
          </a:xfrm>
          <a:prstGeom prst="rect">
            <a:avLst/>
          </a:prstGeom>
        </p:spPr>
        <p:txBody>
          <a:bodyPr>
            <a:spAutoFit/>
          </a:bodyPr>
          <a:lstStyle/>
          <a:p>
            <a:r>
              <a:rPr lang="en-US" sz="800" dirty="0"/>
              <a:t>https://www.oasis-open.org/khelp/kmlm/user_help/html/how_email_works.html</a:t>
            </a:r>
          </a:p>
        </p:txBody>
      </p:sp>
      <p:sp>
        <p:nvSpPr>
          <p:cNvPr id="5" name="Rectangle 4"/>
          <p:cNvSpPr/>
          <p:nvPr/>
        </p:nvSpPr>
        <p:spPr>
          <a:xfrm>
            <a:off x="6557394" y="1070693"/>
            <a:ext cx="2295821" cy="738664"/>
          </a:xfrm>
          <a:prstGeom prst="rect">
            <a:avLst/>
          </a:prstGeom>
        </p:spPr>
        <p:txBody>
          <a:bodyPr wrap="none">
            <a:spAutoFit/>
          </a:bodyPr>
          <a:lstStyle/>
          <a:p>
            <a:r>
              <a:rPr lang="en-US" dirty="0"/>
              <a:t>Mail User Agent (MUA</a:t>
            </a:r>
            <a:r>
              <a:rPr lang="en-US" dirty="0" smtClean="0"/>
              <a:t>)</a:t>
            </a:r>
          </a:p>
          <a:p>
            <a:r>
              <a:rPr lang="en-US" dirty="0" smtClean="0"/>
              <a:t>Mail </a:t>
            </a:r>
            <a:r>
              <a:rPr lang="en-US" dirty="0"/>
              <a:t>Delivery Agent (</a:t>
            </a:r>
            <a:r>
              <a:rPr lang="en-US" dirty="0" smtClean="0"/>
              <a:t>MDA)</a:t>
            </a:r>
          </a:p>
          <a:p>
            <a:r>
              <a:rPr lang="en-US" dirty="0" smtClean="0"/>
              <a:t>Mail </a:t>
            </a:r>
            <a:r>
              <a:rPr lang="en-US" dirty="0"/>
              <a:t>transfer agent (MTA) </a:t>
            </a:r>
          </a:p>
        </p:txBody>
      </p:sp>
    </p:spTree>
    <p:extLst>
      <p:ext uri="{BB962C8B-B14F-4D97-AF65-F5344CB8AC3E}">
        <p14:creationId xmlns:p14="http://schemas.microsoft.com/office/powerpoint/2010/main" val="61574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dirty="0"/>
          </a:p>
        </p:txBody>
      </p:sp>
      <p:pic>
        <p:nvPicPr>
          <p:cNvPr id="3" name="Picture 2"/>
          <p:cNvPicPr>
            <a:picLocks noChangeAspect="1"/>
          </p:cNvPicPr>
          <p:nvPr/>
        </p:nvPicPr>
        <p:blipFill>
          <a:blip r:embed="rId2"/>
          <a:stretch>
            <a:fillRect/>
          </a:stretch>
        </p:blipFill>
        <p:spPr>
          <a:xfrm>
            <a:off x="69802" y="304167"/>
            <a:ext cx="9144000" cy="4144278"/>
          </a:xfrm>
          <a:prstGeom prst="rect">
            <a:avLst/>
          </a:prstGeom>
        </p:spPr>
      </p:pic>
      <p:sp>
        <p:nvSpPr>
          <p:cNvPr id="5" name="Rectangle 4"/>
          <p:cNvSpPr/>
          <p:nvPr/>
        </p:nvSpPr>
        <p:spPr>
          <a:xfrm>
            <a:off x="6811562" y="0"/>
            <a:ext cx="2281394" cy="200055"/>
          </a:xfrm>
          <a:prstGeom prst="rect">
            <a:avLst/>
          </a:prstGeom>
        </p:spPr>
        <p:txBody>
          <a:bodyPr wrap="none">
            <a:spAutoFit/>
          </a:bodyPr>
          <a:lstStyle/>
          <a:p>
            <a:r>
              <a:rPr lang="en-US" sz="700" dirty="0" err="1"/>
              <a:t>Nuno</a:t>
            </a:r>
            <a:r>
              <a:rPr lang="en-US" sz="700" dirty="0"/>
              <a:t> Santos | Technical University of Lisbon, Lisbon</a:t>
            </a:r>
          </a:p>
        </p:txBody>
      </p:sp>
      <p:sp>
        <p:nvSpPr>
          <p:cNvPr id="6" name="Rectangle 5"/>
          <p:cNvSpPr/>
          <p:nvPr/>
        </p:nvSpPr>
        <p:spPr>
          <a:xfrm>
            <a:off x="1123804" y="4414057"/>
            <a:ext cx="7168617" cy="276999"/>
          </a:xfrm>
          <a:prstGeom prst="rect">
            <a:avLst/>
          </a:prstGeom>
        </p:spPr>
        <p:txBody>
          <a:bodyPr wrap="square">
            <a:spAutoFit/>
          </a:bodyPr>
          <a:lstStyle/>
          <a:p>
            <a:r>
              <a:rPr lang="en-US" sz="1200" dirty="0"/>
              <a:t>Simple Mail Transfer Protocol (SMTP</a:t>
            </a:r>
            <a:r>
              <a:rPr lang="en-US" sz="1200" dirty="0" smtClean="0"/>
              <a:t>): an </a:t>
            </a:r>
            <a:r>
              <a:rPr lang="en-US" sz="1200" dirty="0"/>
              <a:t>Internet standard for </a:t>
            </a:r>
            <a:r>
              <a:rPr lang="en-US" sz="1200" dirty="0" smtClean="0"/>
              <a:t>email </a:t>
            </a:r>
            <a:r>
              <a:rPr lang="en-US" sz="1200" dirty="0"/>
              <a:t>transmission. </a:t>
            </a:r>
          </a:p>
        </p:txBody>
      </p:sp>
    </p:spTree>
    <p:extLst>
      <p:ext uri="{BB962C8B-B14F-4D97-AF65-F5344CB8AC3E}">
        <p14:creationId xmlns:p14="http://schemas.microsoft.com/office/powerpoint/2010/main" val="4200330958"/>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1654</Words>
  <Application>Microsoft Office PowerPoint</Application>
  <PresentationFormat>On-screen Show (16:9)</PresentationFormat>
  <Paragraphs>225</Paragraphs>
  <Slides>64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Sniglet</vt:lpstr>
      <vt:lpstr>Adobe Devanagari</vt:lpstr>
      <vt:lpstr>Calibri Light</vt:lpstr>
      <vt:lpstr>Arial</vt:lpstr>
      <vt:lpstr>Bahnschrift Light Condensed</vt:lpstr>
      <vt:lpstr>Brush Script MT</vt:lpstr>
      <vt:lpstr>Dosis</vt:lpstr>
      <vt:lpstr>Helvetica</vt:lpstr>
      <vt:lpstr>Friar template</vt:lpstr>
      <vt:lpstr>Email Forensics</vt:lpstr>
      <vt:lpstr>Introduction</vt:lpstr>
      <vt:lpstr>Motivation for email investigations</vt:lpstr>
      <vt:lpstr>Examples of the use of e-mail as evidence</vt:lpstr>
      <vt:lpstr>PowerPoint Presentation</vt:lpstr>
      <vt:lpstr>Email application types</vt:lpstr>
      <vt:lpstr>How email really works</vt:lpstr>
      <vt:lpstr>PowerPoint Presentation</vt:lpstr>
      <vt:lpstr>PowerPoint Presentation</vt:lpstr>
      <vt:lpstr>Email client protocols 1 (POP3)</vt:lpstr>
      <vt:lpstr>Email client protocols 2 (IMAP)</vt:lpstr>
      <vt:lpstr>How to activate protocols: Gmail</vt:lpstr>
      <vt:lpstr>How to activate protocols: outlook</vt:lpstr>
      <vt:lpstr>SMTP headers</vt:lpstr>
      <vt:lpstr>Common e-mail header fields</vt:lpstr>
      <vt:lpstr>PowerPoint Presentation</vt:lpstr>
      <vt:lpstr>Get Outlook SMTP headers</vt:lpstr>
      <vt:lpstr>PowerPoint Presentation</vt:lpstr>
      <vt:lpstr>PowerPoint Presentation</vt:lpstr>
      <vt:lpstr>PowerPoint Presentation</vt:lpstr>
      <vt:lpstr>Header Example </vt:lpstr>
      <vt:lpstr>PowerPoint Presentation</vt:lpstr>
      <vt:lpstr>Retrieve a header of a message</vt:lpstr>
      <vt:lpstr>Spam/Fake Analysis   </vt:lpstr>
      <vt:lpstr>Spam/Fake Header: Open mail relay</vt:lpstr>
      <vt:lpstr>Spam Header</vt:lpstr>
      <vt:lpstr>Spam Header</vt:lpstr>
      <vt:lpstr>Spam Header</vt:lpstr>
      <vt:lpstr>Reference</vt:lpstr>
      <vt:lpstr>Outlook PST files</vt:lpstr>
      <vt:lpstr>Personal Storage Table or Personal Folders File</vt:lpstr>
      <vt:lpstr>Where is a PST file located?</vt:lpstr>
      <vt:lpstr>Extract Emails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 Images</vt:lpstr>
      <vt:lpstr>PowerPoint Presentation</vt:lpstr>
      <vt:lpstr>PowerPoint Presentation</vt:lpstr>
      <vt:lpstr>PowerPoint Presentation</vt:lpstr>
      <vt:lpstr>What is Content-Transfer-Encoding?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dos2unix</vt:lpstr>
      <vt:lpstr>PowerPoint Presentation</vt:lpstr>
      <vt:lpstr>PowerPoint Presentation</vt:lpstr>
      <vt:lpstr>PowerPoint Presentation</vt:lpstr>
      <vt:lpstr>PowerPoint Presentation</vt:lpstr>
      <vt:lpstr>PowerPoint Presentation</vt:lpstr>
      <vt:lpstr>PowerPoint Presentation</vt:lpstr>
      <vt:lpstr>Your Work</vt:lpstr>
      <vt:lpstr>Retrieve wmt.gif</vt:lpstr>
      <vt:lpstr>PowerPoint Presentation</vt:lpstr>
      <vt:lpstr>More question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Fxu</dc:creator>
  <cp:lastModifiedBy>Frank Xu</cp:lastModifiedBy>
  <cp:revision>85</cp:revision>
  <dcterms:modified xsi:type="dcterms:W3CDTF">2019-11-05T16:11:26Z</dcterms:modified>
</cp:coreProperties>
</file>